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6858000" cx="9144000"/>
  <p:notesSz cx="6858000" cy="9144000"/>
  <p:embeddedFontLst>
    <p:embeddedFont>
      <p:font typeface="Montserrat"/>
      <p:regular r:id="rId28"/>
      <p:bold r:id="rId29"/>
      <p:italic r:id="rId30"/>
      <p:boldItalic r:id="rId31"/>
    </p:embeddedFont>
    <p:embeddedFont>
      <p:font typeface="Quicksand"/>
      <p:regular r:id="rId32"/>
      <p:bold r:id="rId33"/>
    </p:embeddedFont>
    <p:embeddedFont>
      <p:font typeface="Nunito Sans SemiBold"/>
      <p:regular r:id="rId34"/>
      <p:bold r:id="rId35"/>
      <p:italic r:id="rId36"/>
      <p:boldItalic r:id="rId37"/>
    </p:embeddedFont>
    <p:embeddedFont>
      <p:font typeface="Nunito Sans"/>
      <p:regular r:id="rId38"/>
      <p:bold r:id="rId39"/>
      <p:italic r:id="rId40"/>
      <p:boldItalic r:id="rId41"/>
    </p:embeddedFont>
    <p:embeddedFont>
      <p:font typeface="Quicksand Light"/>
      <p:regular r:id="rId42"/>
      <p:bold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Sans-italic.fntdata"/><Relationship Id="rId20" Type="http://schemas.openxmlformats.org/officeDocument/2006/relationships/slide" Target="slides/slide15.xml"/><Relationship Id="rId42" Type="http://schemas.openxmlformats.org/officeDocument/2006/relationships/font" Target="fonts/QuicksandLight-regular.fntdata"/><Relationship Id="rId41" Type="http://schemas.openxmlformats.org/officeDocument/2006/relationships/font" Target="fonts/NunitoSans-boldItalic.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QuicksandLight-bold.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Montserrat-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Quicksand-bold.fntdata"/><Relationship Id="rId10" Type="http://schemas.openxmlformats.org/officeDocument/2006/relationships/slide" Target="slides/slide5.xml"/><Relationship Id="rId32" Type="http://schemas.openxmlformats.org/officeDocument/2006/relationships/font" Target="fonts/Quicksand-regular.fntdata"/><Relationship Id="rId13" Type="http://schemas.openxmlformats.org/officeDocument/2006/relationships/slide" Target="slides/slide8.xml"/><Relationship Id="rId35" Type="http://schemas.openxmlformats.org/officeDocument/2006/relationships/font" Target="fonts/NunitoSansSemiBold-bold.fntdata"/><Relationship Id="rId12" Type="http://schemas.openxmlformats.org/officeDocument/2006/relationships/slide" Target="slides/slide7.xml"/><Relationship Id="rId34" Type="http://schemas.openxmlformats.org/officeDocument/2006/relationships/font" Target="fonts/NunitoSansSemiBold-regular.fntdata"/><Relationship Id="rId15" Type="http://schemas.openxmlformats.org/officeDocument/2006/relationships/slide" Target="slides/slide10.xml"/><Relationship Id="rId37" Type="http://schemas.openxmlformats.org/officeDocument/2006/relationships/font" Target="fonts/NunitoSansSemiBold-boldItalic.fntdata"/><Relationship Id="rId14" Type="http://schemas.openxmlformats.org/officeDocument/2006/relationships/slide" Target="slides/slide9.xml"/><Relationship Id="rId36" Type="http://schemas.openxmlformats.org/officeDocument/2006/relationships/font" Target="fonts/NunitoSansSemiBold-italic.fntdata"/><Relationship Id="rId17" Type="http://schemas.openxmlformats.org/officeDocument/2006/relationships/slide" Target="slides/slide12.xml"/><Relationship Id="rId39" Type="http://schemas.openxmlformats.org/officeDocument/2006/relationships/font" Target="fonts/NunitoSans-bold.fntdata"/><Relationship Id="rId16" Type="http://schemas.openxmlformats.org/officeDocument/2006/relationships/slide" Target="slides/slide11.xml"/><Relationship Id="rId38" Type="http://schemas.openxmlformats.org/officeDocument/2006/relationships/font" Target="fonts/NunitoSans-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indent="-228600" lvl="1" marL="9144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2pPr>
            <a:lvl3pPr indent="-228600" lvl="2" marL="13716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3pPr>
            <a:lvl4pPr indent="-228600" lvl="3" marL="18288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4pPr>
            <a:lvl5pPr indent="-228600" lvl="4" marL="22860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Montserrat"/>
                <a:ea typeface="Montserrat"/>
                <a:cs typeface="Montserrat"/>
                <a:sym typeface="Montserrat"/>
              </a:rPr>
              <a:t>‹#›</a:t>
            </a:fld>
            <a:endParaRPr b="0" i="0" sz="1200" u="none" cap="none" strike="noStrike">
              <a:solidFill>
                <a:schemeClr val="dk1"/>
              </a:solidFill>
              <a:latin typeface="Montserrat"/>
              <a:ea typeface="Montserrat"/>
              <a:cs typeface="Montserrat"/>
              <a:sym typeface="Montserrat"/>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cf75b10375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cf75b10375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cf75b10375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cdb0eb5ea5_0_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cdb0eb5ea5_0_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gcdb0eb5ea5_0_3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As we adopt important pieces of middleware, such an ESB or a message broker, in order to scale, manage, and control them, we work to develop centers of excellence that have specialists in the domain. Our dev teams are then working in a mode where they must develop logic that is deployed within the middleware.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creates not only a technology dependency, but it also creates an organizational dependency.  Dev teams and the center of excellence invest in tools and other components so that the development team can work with the middleware locally with a lower dependency, but </a:t>
            </a:r>
            <a:r>
              <a:rPr i="1" lang="en">
                <a:solidFill>
                  <a:schemeClr val="dk1"/>
                </a:solidFill>
              </a:rPr>
              <a:t>regardless there are many more gates</a:t>
            </a:r>
            <a:r>
              <a:rPr lang="en">
                <a:solidFill>
                  <a:schemeClr val="dk1"/>
                </a:solidFill>
              </a:rPr>
              <a:t>. To move whatever software has been written now requires coordination across orgs and technologies. </a:t>
            </a:r>
            <a:br>
              <a:rPr lang="en">
                <a:solidFill>
                  <a:schemeClr val="dk1"/>
                </a:solidFill>
              </a:rPr>
            </a:br>
            <a:br>
              <a:rPr lang="en">
                <a:solidFill>
                  <a:schemeClr val="dk1"/>
                </a:solidFill>
              </a:rPr>
            </a:br>
            <a:r>
              <a:rPr lang="en">
                <a:solidFill>
                  <a:schemeClr val="dk1"/>
                </a:solidFill>
              </a:rPr>
              <a:t>It’s rare that there is only a single piece of middleware, as development teams increasingly depend upon event-driven messaging systems, data warehouses, or databases.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 in many ways - is one of the root causes of what it means to be waterfall. Your development team - your innovation engine, starts with an objective and they push the initiatives as far as they can and then work down the waterfall to each org and technology dependency until they eventually make it into operations.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rgbClr val="0000FF"/>
                </a:solidFill>
              </a:rPr>
              <a:t>VISUAL</a:t>
            </a:r>
            <a:endParaRPr b="1">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Introduce the slide talking about the fast waterfall mode of development**</a:t>
            </a:r>
            <a:endParaRPr>
              <a:solidFill>
                <a:schemeClr val="dk1"/>
              </a:solidFill>
            </a:endParaRPr>
          </a:p>
          <a:p>
            <a:pPr indent="0" lvl="0" marL="0" rtl="0" algn="l">
              <a:lnSpc>
                <a:spcPct val="100000"/>
              </a:lnSpc>
              <a:spcBef>
                <a:spcPts val="0"/>
              </a:spcBef>
              <a:spcAft>
                <a:spcPts val="0"/>
              </a:spcAft>
              <a:buClr>
                <a:schemeClr val="dk1"/>
              </a:buClr>
              <a:buSzPts val="1400"/>
              <a:buFont typeface="Montserra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5" name="Google Shape;285;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8" name="Google Shape;29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cdb0eb5ea5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cdb0eb5ea5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gcdb0eb5ea5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cf75b10375_0_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cf75b10375_0_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6" name="Google Shape;326;gcf75b10375_0_2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cf75b10375_0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cf75b10375_0_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3" name="Google Shape;333;gcf75b10375_0_1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9" name="Google Shape;339;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cdb0eb5ea5_0_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cdb0eb5ea5_0_5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2" name="Google Shape;352;gcdb0eb5ea5_0_5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8" name="Google Shape;358;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43" name="Google Shape;143;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4" name="Google Shape;144;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50" name="Google Shape;150;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1" name="Google Shape;151;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cdb0eb5ea5_0_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gcdb0eb5ea5_0_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cdb0eb5ea5_0_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gcdb0eb5ea5_0_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sp>
        <p:nvSpPr>
          <p:cNvPr id="15" name="Google Shape;15;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1"/>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11"/>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3" name="Google Shape;63;p11"/>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1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7" name="Google Shape;67;p1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8" name="Google Shape;68;p12"/>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12"/>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0" name="Google Shape;70;p12"/>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1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3"/>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Montserrat"/>
                <a:ea typeface="Montserrat"/>
                <a:cs typeface="Montserrat"/>
                <a:sym typeface="Montserrat"/>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Montserrat"/>
                <a:ea typeface="Montserrat"/>
                <a:cs typeface="Montserrat"/>
                <a:sym typeface="Montserrat"/>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Montserrat"/>
                <a:ea typeface="Montserrat"/>
                <a:cs typeface="Montserrat"/>
                <a:sym typeface="Montserrat"/>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4" name="Google Shape;74;p1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5" name="Google Shape;75;p1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1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1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8" name="Shape 78"/>
        <p:cNvGrpSpPr/>
        <p:nvPr/>
      </p:nvGrpSpPr>
      <p:grpSpPr>
        <a:xfrm>
          <a:off x="0" y="0"/>
          <a:ext cx="0" cy="0"/>
          <a:chOff x="0" y="0"/>
          <a:chExt cx="0" cy="0"/>
        </a:xfrm>
      </p:grpSpPr>
      <p:sp>
        <p:nvSpPr>
          <p:cNvPr id="79" name="Google Shape;79;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4"/>
          <p:cNvSpPr txBox="1"/>
          <p:nvPr>
            <p:ph idx="1" type="body"/>
          </p:nvPr>
        </p:nvSpPr>
        <p:spPr>
          <a:xfrm rot="5400000">
            <a:off x="2227454"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4"/>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2" name="Google Shape;82;p14"/>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3" name="Google Shape;83;p14"/>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4" name="Shape 84"/>
        <p:cNvGrpSpPr/>
        <p:nvPr/>
      </p:nvGrpSpPr>
      <p:grpSpPr>
        <a:xfrm>
          <a:off x="0" y="0"/>
          <a:ext cx="0" cy="0"/>
          <a:chOff x="0" y="0"/>
          <a:chExt cx="0" cy="0"/>
        </a:xfrm>
      </p:grpSpPr>
      <p:sp>
        <p:nvSpPr>
          <p:cNvPr id="85" name="Google Shape;85;p15"/>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5"/>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7" name="Google Shape;87;p15"/>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8" name="Google Shape;88;p15"/>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9" name="Google Shape;89;p15"/>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dk1"/>
                </a:solidFill>
                <a:latin typeface="Calibri"/>
                <a:ea typeface="Calibri"/>
                <a:cs typeface="Calibri"/>
                <a:sym typeface="Calibri"/>
              </a:defRPr>
            </a:lvl1pPr>
            <a:lvl2pPr indent="0" lvl="1" marL="0" marR="0" rtl="0" algn="l">
              <a:spcBef>
                <a:spcPts val="0"/>
              </a:spcBef>
              <a:buNone/>
              <a:defRPr b="0" i="0" sz="1800" u="none" cap="none" strike="noStrike">
                <a:solidFill>
                  <a:schemeClr val="dk1"/>
                </a:solidFill>
                <a:latin typeface="Calibri"/>
                <a:ea typeface="Calibri"/>
                <a:cs typeface="Calibri"/>
                <a:sym typeface="Calibri"/>
              </a:defRPr>
            </a:lvl2pPr>
            <a:lvl3pPr indent="0" lvl="2" marL="0" marR="0" rtl="0" algn="l">
              <a:spcBef>
                <a:spcPts val="0"/>
              </a:spcBef>
              <a:buNone/>
              <a:defRPr b="0" i="0" sz="1800" u="none" cap="none" strike="noStrike">
                <a:solidFill>
                  <a:schemeClr val="dk1"/>
                </a:solidFill>
                <a:latin typeface="Calibri"/>
                <a:ea typeface="Calibri"/>
                <a:cs typeface="Calibri"/>
                <a:sym typeface="Calibri"/>
              </a:defRPr>
            </a:lvl3pPr>
            <a:lvl4pPr indent="0" lvl="3" marL="0" marR="0" rtl="0" algn="l">
              <a:spcBef>
                <a:spcPts val="0"/>
              </a:spcBef>
              <a:buNone/>
              <a:defRPr b="0" i="0" sz="1800" u="none" cap="none" strike="noStrike">
                <a:solidFill>
                  <a:schemeClr val="dk1"/>
                </a:solidFill>
                <a:latin typeface="Calibri"/>
                <a:ea typeface="Calibri"/>
                <a:cs typeface="Calibri"/>
                <a:sym typeface="Calibri"/>
              </a:defRPr>
            </a:lvl4pPr>
            <a:lvl5pPr indent="0" lvl="4" marL="0" marR="0" rtl="0" algn="l">
              <a:spcBef>
                <a:spcPts val="0"/>
              </a:spcBef>
              <a:buNone/>
              <a:defRPr b="0" i="0" sz="1800" u="none" cap="none" strike="noStrike">
                <a:solidFill>
                  <a:schemeClr val="dk1"/>
                </a:solidFill>
                <a:latin typeface="Calibri"/>
                <a:ea typeface="Calibri"/>
                <a:cs typeface="Calibri"/>
                <a:sym typeface="Calibri"/>
              </a:defRPr>
            </a:lvl5pPr>
            <a:lvl6pPr indent="0" lvl="5" marL="0" marR="0" rtl="0" algn="l">
              <a:spcBef>
                <a:spcPts val="0"/>
              </a:spcBef>
              <a:buNone/>
              <a:defRPr b="0" i="0" sz="1800" u="none" cap="none" strike="noStrike">
                <a:solidFill>
                  <a:schemeClr val="dk1"/>
                </a:solidFill>
                <a:latin typeface="Calibri"/>
                <a:ea typeface="Calibri"/>
                <a:cs typeface="Calibri"/>
                <a:sym typeface="Calibri"/>
              </a:defRPr>
            </a:lvl6pPr>
            <a:lvl7pPr indent="0" lvl="6" marL="0" marR="0" rtl="0" algn="l">
              <a:spcBef>
                <a:spcPts val="0"/>
              </a:spcBef>
              <a:buNone/>
              <a:defRPr b="0" i="0" sz="1800" u="none" cap="none" strike="noStrike">
                <a:solidFill>
                  <a:schemeClr val="dk1"/>
                </a:solidFill>
                <a:latin typeface="Calibri"/>
                <a:ea typeface="Calibri"/>
                <a:cs typeface="Calibri"/>
                <a:sym typeface="Calibri"/>
              </a:defRPr>
            </a:lvl7pPr>
            <a:lvl8pPr indent="0" lvl="7" marL="0" marR="0" rtl="0" algn="l">
              <a:spcBef>
                <a:spcPts val="0"/>
              </a:spcBef>
              <a:buNone/>
              <a:defRPr b="0" i="0" sz="1800" u="none" cap="none" strike="noStrike">
                <a:solidFill>
                  <a:schemeClr val="dk1"/>
                </a:solidFill>
                <a:latin typeface="Calibri"/>
                <a:ea typeface="Calibri"/>
                <a:cs typeface="Calibri"/>
                <a:sym typeface="Calibri"/>
              </a:defRPr>
            </a:lvl8pPr>
            <a:lvl9pPr indent="0" lvl="8" marL="0" marR="0" rtl="0" algn="l">
              <a:spcBef>
                <a:spcPts val="0"/>
              </a:spcBef>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 1">
    <p:spTree>
      <p:nvGrpSpPr>
        <p:cNvPr id="23" name="Shape 23"/>
        <p:cNvGrpSpPr/>
        <p:nvPr/>
      </p:nvGrpSpPr>
      <p:grpSpPr>
        <a:xfrm>
          <a:off x="0" y="0"/>
          <a:ext cx="0" cy="0"/>
          <a:chOff x="0" y="0"/>
          <a:chExt cx="0" cy="0"/>
        </a:xfrm>
      </p:grpSpPr>
      <p:sp>
        <p:nvSpPr>
          <p:cNvPr id="24" name="Google Shape;24;p4"/>
          <p:cNvSpPr txBox="1"/>
          <p:nvPr>
            <p:ph idx="1" type="body"/>
          </p:nvPr>
        </p:nvSpPr>
        <p:spPr>
          <a:xfrm>
            <a:off x="579438" y="1814512"/>
            <a:ext cx="8231100" cy="3951200"/>
          </a:xfrm>
          <a:prstGeom prst="rect">
            <a:avLst/>
          </a:prstGeom>
          <a:noFill/>
          <a:ln>
            <a:noFill/>
          </a:ln>
        </p:spPr>
        <p:txBody>
          <a:bodyPr anchorCtr="0" anchor="t" bIns="91425" lIns="91425" spcFirstLastPara="1" rIns="91425" wrap="square" tIns="91425">
            <a:normAutofit/>
          </a:bodyPr>
          <a:lstStyle>
            <a:lvl1pPr indent="-228600" lvl="0" marL="457200" marR="0" algn="l">
              <a:spcBef>
                <a:spcPts val="400"/>
              </a:spcBef>
              <a:spcAft>
                <a:spcPts val="0"/>
              </a:spcAft>
              <a:buClr>
                <a:schemeClr val="dk1"/>
              </a:buClr>
              <a:buSzPts val="1800"/>
              <a:buFont typeface="Arial"/>
              <a:buNone/>
              <a:defRPr b="0" i="0" sz="2000" u="none" cap="none" strike="noStrike">
                <a:latin typeface="Nunito Sans"/>
                <a:ea typeface="Nunito Sans"/>
                <a:cs typeface="Nunito Sans"/>
                <a:sym typeface="Nunito Sans"/>
              </a:defRPr>
            </a:lvl1pPr>
            <a:lvl2pPr indent="-228600" lvl="1" marL="914400" marR="0" algn="l">
              <a:spcBef>
                <a:spcPts val="360"/>
              </a:spcBef>
              <a:spcAft>
                <a:spcPts val="0"/>
              </a:spcAft>
              <a:buClr>
                <a:schemeClr val="dk1"/>
              </a:buClr>
              <a:buSzPts val="1400"/>
              <a:buFont typeface="Arial"/>
              <a:buNone/>
              <a:defRPr b="0" i="0" sz="1800" u="none" cap="none" strike="noStrike">
                <a:latin typeface="Nunito Sans"/>
                <a:ea typeface="Nunito Sans"/>
                <a:cs typeface="Nunito Sans"/>
                <a:sym typeface="Nunito Sans"/>
              </a:defRPr>
            </a:lvl2pPr>
            <a:lvl3pPr indent="-228600" lvl="2" marL="1371600" marR="0" algn="l">
              <a:spcBef>
                <a:spcPts val="320"/>
              </a:spcBef>
              <a:spcAft>
                <a:spcPts val="0"/>
              </a:spcAft>
              <a:buClr>
                <a:schemeClr val="dk1"/>
              </a:buClr>
              <a:buSzPts val="1400"/>
              <a:buFont typeface="Arial"/>
              <a:buNone/>
              <a:defRPr b="0" i="0" sz="1600" u="none" cap="none" strike="noStrike">
                <a:latin typeface="Nunito Sans"/>
                <a:ea typeface="Nunito Sans"/>
                <a:cs typeface="Nunito Sans"/>
                <a:sym typeface="Nunito Sans"/>
              </a:defRPr>
            </a:lvl3pPr>
            <a:lvl4pPr indent="-228600" lvl="3" marL="18288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4pPr>
            <a:lvl5pPr indent="-228600" lvl="4" marL="22860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5pPr>
            <a:lvl6pPr indent="-228600" lvl="5" marL="27432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6pPr>
            <a:lvl7pPr indent="-228600" lvl="6" marL="32004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7pPr>
            <a:lvl8pPr indent="-228600" lvl="7" marL="36576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8pPr>
            <a:lvl9pPr indent="-228600" lvl="8" marL="41148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9pPr>
          </a:lstStyle>
          <a:p/>
        </p:txBody>
      </p:sp>
      <p:sp>
        <p:nvSpPr>
          <p:cNvPr id="25" name="Google Shape;25;p4"/>
          <p:cNvSpPr txBox="1"/>
          <p:nvPr>
            <p:ph idx="12" type="sldNum"/>
          </p:nvPr>
        </p:nvSpPr>
        <p:spPr>
          <a:xfrm>
            <a:off x="6943606" y="6444308"/>
            <a:ext cx="2133000" cy="3652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4"/>
          <p:cNvSpPr txBox="1"/>
          <p:nvPr>
            <p:ph type="title"/>
          </p:nvPr>
        </p:nvSpPr>
        <p:spPr>
          <a:xfrm>
            <a:off x="581144" y="617539"/>
            <a:ext cx="8229300" cy="1143200"/>
          </a:xfrm>
          <a:prstGeom prst="rect">
            <a:avLst/>
          </a:prstGeom>
          <a:noFill/>
          <a:ln>
            <a:noFill/>
          </a:ln>
        </p:spPr>
        <p:txBody>
          <a:bodyPr anchorCtr="0" anchor="ctr" bIns="91425" lIns="91425" spcFirstLastPara="1" rIns="91425" wrap="square" tIns="91425">
            <a:normAutofit/>
          </a:bodyPr>
          <a:lstStyle>
            <a:lvl1pPr lvl="0" marR="0" algn="l">
              <a:spcBef>
                <a:spcPts val="0"/>
              </a:spcBef>
              <a:spcAft>
                <a:spcPts val="0"/>
              </a:spcAft>
              <a:buClr>
                <a:srgbClr val="FF5000"/>
              </a:buClr>
              <a:buSzPts val="2800"/>
              <a:buFont typeface="Nunito Sans"/>
              <a:buNone/>
              <a:defRPr b="1" i="0" sz="3400" u="none" cap="none" strike="noStrike">
                <a:solidFill>
                  <a:srgbClr val="FF5000"/>
                </a:solidFill>
                <a:latin typeface="Nunito Sans"/>
                <a:ea typeface="Nunito Sans"/>
                <a:cs typeface="Nunito Sans"/>
                <a:sym typeface="Nunito Sans"/>
              </a:defRPr>
            </a:lvl1pPr>
            <a:lvl2pPr lvl="1"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2pPr>
            <a:lvl3pPr lvl="2"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3pPr>
            <a:lvl4pPr lvl="3"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4pPr>
            <a:lvl5pPr lvl="4"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5pPr>
            <a:lvl6pPr lvl="5"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6pPr>
            <a:lvl7pPr lvl="6"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7pPr>
            <a:lvl8pPr lvl="7"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8pPr>
            <a:lvl9pPr lvl="8"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1">
  <p:cSld name="Title Only+Left Orange 1">
    <p:bg>
      <p:bgPr>
        <a:solidFill>
          <a:srgbClr val="FFFFFF"/>
        </a:solidFill>
      </p:bgPr>
    </p:bg>
    <p:spTree>
      <p:nvGrpSpPr>
        <p:cNvPr id="27" name="Shape 27"/>
        <p:cNvGrpSpPr/>
        <p:nvPr/>
      </p:nvGrpSpPr>
      <p:grpSpPr>
        <a:xfrm>
          <a:off x="0" y="0"/>
          <a:ext cx="0" cy="0"/>
          <a:chOff x="0" y="0"/>
          <a:chExt cx="0" cy="0"/>
        </a:xfrm>
      </p:grpSpPr>
      <p:sp>
        <p:nvSpPr>
          <p:cNvPr id="28" name="Google Shape;28;p5"/>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Autofit/>
          </a:bodyPr>
          <a:lstStyle>
            <a:lvl1pPr lvl="0" marR="0" algn="ctr">
              <a:lnSpc>
                <a:spcPct val="100000"/>
              </a:lnSpc>
              <a:spcBef>
                <a:spcPts val="100"/>
              </a:spcBef>
              <a:spcAft>
                <a:spcPts val="0"/>
              </a:spcAft>
              <a:buClr>
                <a:srgbClr val="FFFFFF"/>
              </a:buClr>
              <a:buSzPts val="2800"/>
              <a:buFont typeface="Quicksand Light"/>
              <a:buNone/>
              <a:defRPr b="0" i="0" sz="2800" u="none" cap="none" strike="noStrike">
                <a:solidFill>
                  <a:srgbClr val="FFFFFF"/>
                </a:solidFill>
                <a:latin typeface="Quicksand Light"/>
                <a:ea typeface="Quicksand Light"/>
                <a:cs typeface="Quicksand Light"/>
                <a:sym typeface="Quicksand Light"/>
              </a:defRPr>
            </a:lvl1pPr>
            <a:lvl2pPr lvl="1" marR="0" algn="ctr">
              <a:lnSpc>
                <a:spcPct val="100000"/>
              </a:lnSpc>
              <a:spcBef>
                <a:spcPts val="10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9pPr>
          </a:lstStyle>
          <a:p/>
        </p:txBody>
      </p:sp>
      <p:sp>
        <p:nvSpPr>
          <p:cNvPr id="29" name="Google Shape;29;p5"/>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Autofit/>
          </a:bodyPr>
          <a:lstStyle>
            <a:lvl1pPr indent="-342900" lvl="0" marL="457200" marR="0" algn="l">
              <a:lnSpc>
                <a:spcPct val="115000"/>
              </a:lnSpc>
              <a:spcBef>
                <a:spcPts val="0"/>
              </a:spcBef>
              <a:spcAft>
                <a:spcPts val="0"/>
              </a:spcAft>
              <a:buClr>
                <a:srgbClr val="434343"/>
              </a:buClr>
              <a:buSzPts val="1800"/>
              <a:buFont typeface="Quicksand"/>
              <a:buChar char="●"/>
              <a:defRPr b="0"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p:cSld name="Title Only+Left Orange">
    <p:bg>
      <p:bgPr>
        <a:solidFill>
          <a:srgbClr val="FFFFFF"/>
        </a:solidFill>
      </p:bgPr>
    </p:bg>
    <p:spTree>
      <p:nvGrpSpPr>
        <p:cNvPr id="30" name="Shape 30"/>
        <p:cNvGrpSpPr/>
        <p:nvPr/>
      </p:nvGrpSpPr>
      <p:grpSpPr>
        <a:xfrm>
          <a:off x="0" y="0"/>
          <a:ext cx="0" cy="0"/>
          <a:chOff x="0" y="0"/>
          <a:chExt cx="0" cy="0"/>
        </a:xfrm>
      </p:grpSpPr>
      <p:sp>
        <p:nvSpPr>
          <p:cNvPr id="31" name="Google Shape;31;p6"/>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rmAutofit/>
          </a:bodyPr>
          <a:lstStyle>
            <a:lvl1pPr lvl="0" marR="0" algn="ctr">
              <a:lnSpc>
                <a:spcPct val="100000"/>
              </a:lnSpc>
              <a:spcBef>
                <a:spcPts val="100"/>
              </a:spcBef>
              <a:spcAft>
                <a:spcPts val="0"/>
              </a:spcAft>
              <a:buClr>
                <a:srgbClr val="FFFFFF"/>
              </a:buClr>
              <a:buSzPts val="2800"/>
              <a:buFont typeface="Montserrat"/>
              <a:buNone/>
              <a:defRPr i="0" u="none" cap="none" strike="noStrike">
                <a:solidFill>
                  <a:srgbClr val="FFFFFF"/>
                </a:solidFill>
              </a:defRPr>
            </a:lvl1pPr>
            <a:lvl2pPr lvl="1" marR="0" algn="ctr">
              <a:lnSpc>
                <a:spcPct val="100000"/>
              </a:lnSpc>
              <a:spcBef>
                <a:spcPts val="10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9pPr>
          </a:lstStyle>
          <a:p/>
        </p:txBody>
      </p:sp>
      <p:sp>
        <p:nvSpPr>
          <p:cNvPr id="32" name="Google Shape;32;p6"/>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rmAutofit/>
          </a:bodyPr>
          <a:lstStyle>
            <a:lvl1pPr indent="-342900" lvl="0" marL="457200" marR="0" algn="l">
              <a:lnSpc>
                <a:spcPct val="115000"/>
              </a:lnSpc>
              <a:spcBef>
                <a:spcPts val="0"/>
              </a:spcBef>
              <a:spcAft>
                <a:spcPts val="0"/>
              </a:spcAft>
              <a:buClr>
                <a:srgbClr val="434343"/>
              </a:buClr>
              <a:buSzPts val="1800"/>
              <a:buFont typeface="Quicksand"/>
              <a:buChar char="●"/>
              <a:defRPr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Montserrat"/>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6" name="Google Shape;36;p7"/>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7"/>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8" name="Google Shape;38;p7"/>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2" name="Google Shape;42;p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3" name="Google Shape;43;p8"/>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8"/>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8"/>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Montserrat"/>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1" name="Google Shape;51;p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2" name="Google Shape;52;p9"/>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9"/>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9"/>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0"/>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10"/>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10"/>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hyperlink" Target="http://creativecommons.org/licenses/by-nc-sa/4.0/" TargetMode="External"/><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theme" Target="../theme/theme2.xml"/><Relationship Id="rId16" Type="http://schemas.openxmlformats.org/officeDocument/2006/relationships/slideLayout" Target="../slideLayouts/slideLayout14.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Montserrat"/>
              <a:buNone/>
              <a:defRPr b="0" i="0" sz="4400" u="none" cap="none" strike="noStrike">
                <a:solidFill>
                  <a:schemeClr val="dk1"/>
                </a:solidFill>
                <a:latin typeface="Montserrat"/>
                <a:ea typeface="Montserrat"/>
                <a:cs typeface="Montserrat"/>
                <a:sym typeface="Montserra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Montserrat"/>
                <a:ea typeface="Montserrat"/>
                <a:cs typeface="Montserrat"/>
                <a:sym typeface="Montserrat"/>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Montserrat"/>
                <a:ea typeface="Montserrat"/>
                <a:cs typeface="Montserrat"/>
                <a:sym typeface="Montserrat"/>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Montserrat"/>
                <a:ea typeface="Montserrat"/>
                <a:cs typeface="Montserrat"/>
                <a:sym typeface="Montserrat"/>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nvSpPr>
        <p:spPr>
          <a:xfrm>
            <a:off x="1168930" y="6344711"/>
            <a:ext cx="4942379" cy="41549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Paul Fremantle 2016 except where credited elsewhere.  This work is licensed under a Creative Commons</a:t>
            </a:r>
            <a:endParaRPr/>
          </a:p>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Attribution-NonCommercial-ShareAlike 4.0 International License</a:t>
            </a:r>
            <a:br>
              <a:rPr b="0" i="0" lang="en" sz="700" u="none" cap="none" strike="noStrike">
                <a:solidFill>
                  <a:srgbClr val="000000"/>
                </a:solidFill>
                <a:latin typeface="Montserrat"/>
                <a:ea typeface="Montserrat"/>
                <a:cs typeface="Montserrat"/>
                <a:sym typeface="Montserrat"/>
              </a:rPr>
            </a:br>
            <a:r>
              <a:rPr b="0" i="0" lang="en" sz="700" u="none" cap="none" strike="noStrike">
                <a:solidFill>
                  <a:srgbClr val="000000"/>
                </a:solidFill>
                <a:latin typeface="Montserrat"/>
                <a:ea typeface="Montserrat"/>
                <a:cs typeface="Montserrat"/>
                <a:sym typeface="Montserrat"/>
              </a:rPr>
              <a:t>See  </a:t>
            </a:r>
            <a:r>
              <a:rPr b="0" i="0" lang="en" sz="700" u="sng" cap="none" strike="noStrike">
                <a:solidFill>
                  <a:srgbClr val="000000"/>
                </a:solidFill>
                <a:latin typeface="Montserrat"/>
                <a:ea typeface="Montserrat"/>
                <a:cs typeface="Montserrat"/>
                <a:sym typeface="Montserrat"/>
                <a:hlinkClick r:id="rId1">
                  <a:extLst>
                    <a:ext uri="{A12FA001-AC4F-418D-AE19-62706E023703}">
                      <ahyp:hlinkClr val="tx"/>
                    </a:ext>
                  </a:extLst>
                </a:hlinkClick>
              </a:rPr>
              <a:t>http://creativecommons.org/licenses/by-nc-sa/4.0/</a:t>
            </a:r>
            <a:r>
              <a:rPr b="0" i="0" lang="en" sz="700" u="none" cap="none" strike="noStrike">
                <a:solidFill>
                  <a:srgbClr val="000000"/>
                </a:solidFill>
                <a:latin typeface="Montserrat"/>
                <a:ea typeface="Montserrat"/>
                <a:cs typeface="Montserrat"/>
                <a:sym typeface="Montserrat"/>
              </a:rPr>
              <a:t> </a:t>
            </a:r>
            <a:endParaRPr/>
          </a:p>
        </p:txBody>
      </p:sp>
      <p:pic>
        <p:nvPicPr>
          <p:cNvPr id="13" name="Google Shape;13;p1"/>
          <p:cNvPicPr preferRelativeResize="0"/>
          <p:nvPr/>
        </p:nvPicPr>
        <p:blipFill rotWithShape="1">
          <a:blip r:embed="rId2">
            <a:alphaModFix/>
          </a:blip>
          <a:srcRect b="0" l="0" r="0" t="0"/>
          <a:stretch/>
        </p:blipFill>
        <p:spPr>
          <a:xfrm>
            <a:off x="375635" y="6428175"/>
            <a:ext cx="792765" cy="27926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ballerina.io"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en.wikipedia.org/wiki/Enterprise_service_bus" TargetMode="External"/><Relationship Id="rId4" Type="http://schemas.openxmlformats.org/officeDocument/2006/relationships/image" Target="../media/image19.png"/><Relationship Id="rId5"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4.png"/><Relationship Id="rId9" Type="http://schemas.openxmlformats.org/officeDocument/2006/relationships/image" Target="../media/image13.png"/><Relationship Id="rId5" Type="http://schemas.openxmlformats.org/officeDocument/2006/relationships/image" Target="../media/image10.png"/><Relationship Id="rId6" Type="http://schemas.openxmlformats.org/officeDocument/2006/relationships/image" Target="../media/image8.png"/><Relationship Id="rId7" Type="http://schemas.openxmlformats.org/officeDocument/2006/relationships/image" Target="../media/image5.png"/><Relationship Id="rId8"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www.eaipatterns.com/" TargetMode="Externa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Integration between services</a:t>
            </a:r>
            <a:endParaRPr/>
          </a:p>
          <a:p>
            <a:pPr indent="0" lvl="0" marL="0" rtl="0" algn="ctr">
              <a:spcBef>
                <a:spcPts val="0"/>
              </a:spcBef>
              <a:spcAft>
                <a:spcPts val="0"/>
              </a:spcAft>
              <a:buClr>
                <a:schemeClr val="dk1"/>
              </a:buClr>
              <a:buSzPct val="100000"/>
              <a:buFont typeface="Montserrat"/>
              <a:buNone/>
            </a:pPr>
            <a:r>
              <a:rPr lang="en"/>
              <a:t> and mediation</a:t>
            </a:r>
            <a:endParaRPr/>
          </a:p>
        </p:txBody>
      </p:sp>
      <p:sp>
        <p:nvSpPr>
          <p:cNvPr id="95" name="Google Shape;95;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ctr">
              <a:spcBef>
                <a:spcPts val="0"/>
              </a:spcBef>
              <a:spcAft>
                <a:spcPts val="0"/>
              </a:spcAft>
              <a:buClr>
                <a:srgbClr val="888888"/>
              </a:buClr>
              <a:buSzPct val="100000"/>
              <a:buNone/>
            </a:pPr>
            <a:r>
              <a:rPr lang="en"/>
              <a:t>Oxford University </a:t>
            </a:r>
            <a:endParaRPr/>
          </a:p>
          <a:p>
            <a:pPr indent="0" lvl="0" marL="0" rtl="0" algn="ctr">
              <a:spcBef>
                <a:spcPts val="592"/>
              </a:spcBef>
              <a:spcAft>
                <a:spcPts val="0"/>
              </a:spcAft>
              <a:buClr>
                <a:srgbClr val="888888"/>
              </a:buClr>
              <a:buSzPct val="100000"/>
              <a:buNone/>
            </a:pPr>
            <a:r>
              <a:rPr lang="en"/>
              <a:t>Software Engineering Programme</a:t>
            </a:r>
            <a:endParaRPr/>
          </a:p>
          <a:p>
            <a:pPr indent="0" lvl="0" marL="0" rtl="0" algn="ctr">
              <a:spcBef>
                <a:spcPts val="592"/>
              </a:spcBef>
              <a:spcAft>
                <a:spcPts val="0"/>
              </a:spcAft>
              <a:buClr>
                <a:srgbClr val="888888"/>
              </a:buClr>
              <a:buSzPct val="100000"/>
              <a:buNone/>
            </a:pPr>
            <a:r>
              <a:rPr lang="en"/>
              <a:t>April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25"/>
          <p:cNvPicPr preferRelativeResize="0"/>
          <p:nvPr/>
        </p:nvPicPr>
        <p:blipFill>
          <a:blip r:embed="rId3">
            <a:alphaModFix/>
          </a:blip>
          <a:stretch>
            <a:fillRect/>
          </a:stretch>
        </p:blipFill>
        <p:spPr>
          <a:xfrm>
            <a:off x="381000" y="274652"/>
            <a:ext cx="8929201" cy="6017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26"/>
          <p:cNvPicPr preferRelativeResize="0"/>
          <p:nvPr/>
        </p:nvPicPr>
        <p:blipFill>
          <a:blip r:embed="rId3">
            <a:alphaModFix/>
          </a:blip>
          <a:stretch>
            <a:fillRect/>
          </a:stretch>
        </p:blipFill>
        <p:spPr>
          <a:xfrm>
            <a:off x="152400" y="152400"/>
            <a:ext cx="8839204" cy="5291437"/>
          </a:xfrm>
          <a:prstGeom prst="rect">
            <a:avLst/>
          </a:prstGeom>
          <a:noFill/>
          <a:ln>
            <a:noFill/>
          </a:ln>
        </p:spPr>
      </p:pic>
      <p:pic>
        <p:nvPicPr>
          <p:cNvPr id="200" name="Google Shape;200;p26"/>
          <p:cNvPicPr preferRelativeResize="0"/>
          <p:nvPr/>
        </p:nvPicPr>
        <p:blipFill rotWithShape="1">
          <a:blip r:embed="rId4">
            <a:alphaModFix/>
          </a:blip>
          <a:srcRect b="36880" l="0" r="34447" t="0"/>
          <a:stretch/>
        </p:blipFill>
        <p:spPr>
          <a:xfrm>
            <a:off x="2836550" y="2844825"/>
            <a:ext cx="5994076" cy="34550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grpSp>
        <p:nvGrpSpPr>
          <p:cNvPr id="205" name="Google Shape;205;p27"/>
          <p:cNvGrpSpPr/>
          <p:nvPr/>
        </p:nvGrpSpPr>
        <p:grpSpPr>
          <a:xfrm>
            <a:off x="3213506" y="935896"/>
            <a:ext cx="5729378" cy="4951344"/>
            <a:chOff x="3928825" y="119875"/>
            <a:chExt cx="4305860" cy="3563400"/>
          </a:xfrm>
        </p:grpSpPr>
        <p:sp>
          <p:nvSpPr>
            <p:cNvPr id="206" name="Google Shape;206;p27"/>
            <p:cNvSpPr/>
            <p:nvPr/>
          </p:nvSpPr>
          <p:spPr>
            <a:xfrm>
              <a:off x="3959397" y="119875"/>
              <a:ext cx="4264800" cy="35634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07" name="Google Shape;207;p27"/>
            <p:cNvSpPr/>
            <p:nvPr/>
          </p:nvSpPr>
          <p:spPr>
            <a:xfrm>
              <a:off x="4726572" y="277497"/>
              <a:ext cx="3329100" cy="786000"/>
            </a:xfrm>
            <a:prstGeom prst="rect">
              <a:avLst/>
            </a:prstGeom>
            <a:noFill/>
            <a:ln cap="flat" cmpd="sng" w="9525">
              <a:solidFill>
                <a:srgbClr val="B7B7B7"/>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grpSp>
          <p:nvGrpSpPr>
            <p:cNvPr id="208" name="Google Shape;208;p27"/>
            <p:cNvGrpSpPr/>
            <p:nvPr/>
          </p:nvGrpSpPr>
          <p:grpSpPr>
            <a:xfrm>
              <a:off x="4809619" y="362735"/>
              <a:ext cx="943401" cy="618188"/>
              <a:chOff x="1232800" y="1656075"/>
              <a:chExt cx="747900" cy="577800"/>
            </a:xfrm>
          </p:grpSpPr>
          <p:sp>
            <p:nvSpPr>
              <p:cNvPr id="209" name="Google Shape;209;p27"/>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10" name="Google Shape;210;p27"/>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211" name="Google Shape;211;p27"/>
            <p:cNvSpPr txBox="1"/>
            <p:nvPr/>
          </p:nvSpPr>
          <p:spPr>
            <a:xfrm>
              <a:off x="6700022" y="339097"/>
              <a:ext cx="529800" cy="6651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b="1" lang="en" sz="900">
                  <a:solidFill>
                    <a:srgbClr val="434343"/>
                  </a:solidFill>
                  <a:latin typeface="Quicksand"/>
                  <a:ea typeface="Quicksand"/>
                  <a:cs typeface="Quicksand"/>
                  <a:sym typeface="Quicksand"/>
                </a:rPr>
                <a:t>. . .</a:t>
              </a:r>
              <a:endParaRPr b="1" sz="900">
                <a:solidFill>
                  <a:srgbClr val="434343"/>
                </a:solidFill>
                <a:latin typeface="Quicksand"/>
                <a:ea typeface="Quicksand"/>
                <a:cs typeface="Quicksand"/>
                <a:sym typeface="Quicksand"/>
              </a:endParaRPr>
            </a:p>
          </p:txBody>
        </p:sp>
        <p:grpSp>
          <p:nvGrpSpPr>
            <p:cNvPr id="212" name="Google Shape;212;p27"/>
            <p:cNvGrpSpPr/>
            <p:nvPr/>
          </p:nvGrpSpPr>
          <p:grpSpPr>
            <a:xfrm>
              <a:off x="4952293" y="1859425"/>
              <a:ext cx="2627937" cy="253427"/>
              <a:chOff x="1192750" y="2728250"/>
              <a:chExt cx="2407418" cy="236870"/>
            </a:xfrm>
          </p:grpSpPr>
          <p:sp>
            <p:nvSpPr>
              <p:cNvPr id="213" name="Google Shape;213;p27"/>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214" name="Google Shape;214;p27"/>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215" name="Google Shape;215;p27"/>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216" name="Google Shape;216;p27"/>
              <p:cNvSpPr txBox="1"/>
              <p:nvPr/>
            </p:nvSpPr>
            <p:spPr>
              <a:xfrm>
                <a:off x="2896368" y="2781820"/>
                <a:ext cx="7038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grpSp>
          <p:nvGrpSpPr>
            <p:cNvPr id="217" name="Google Shape;217;p27"/>
            <p:cNvGrpSpPr/>
            <p:nvPr/>
          </p:nvGrpSpPr>
          <p:grpSpPr>
            <a:xfrm>
              <a:off x="5213267" y="2259493"/>
              <a:ext cx="2591432" cy="253439"/>
              <a:chOff x="1192750" y="2728250"/>
              <a:chExt cx="2422125" cy="236881"/>
            </a:xfrm>
          </p:grpSpPr>
          <p:sp>
            <p:nvSpPr>
              <p:cNvPr id="218" name="Google Shape;218;p27"/>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219" name="Google Shape;219;p27"/>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220" name="Google Shape;220;p27"/>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221" name="Google Shape;221;p27"/>
              <p:cNvSpPr txBox="1"/>
              <p:nvPr/>
            </p:nvSpPr>
            <p:spPr>
              <a:xfrm>
                <a:off x="2896375" y="2781831"/>
                <a:ext cx="7185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sp>
          <p:nvSpPr>
            <p:cNvPr id="222" name="Google Shape;222;p27"/>
            <p:cNvSpPr txBox="1"/>
            <p:nvPr/>
          </p:nvSpPr>
          <p:spPr>
            <a:xfrm>
              <a:off x="6067188" y="2713350"/>
              <a:ext cx="699600" cy="1470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223" name="Google Shape;223;p27"/>
            <p:cNvSpPr txBox="1"/>
            <p:nvPr/>
          </p:nvSpPr>
          <p:spPr>
            <a:xfrm>
              <a:off x="6712687" y="2704442"/>
              <a:ext cx="699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224" name="Google Shape;224;p27"/>
            <p:cNvSpPr txBox="1"/>
            <p:nvPr/>
          </p:nvSpPr>
          <p:spPr>
            <a:xfrm>
              <a:off x="7293485" y="2756363"/>
              <a:ext cx="768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nvGrpSpPr>
            <p:cNvPr id="225" name="Google Shape;225;p27"/>
            <p:cNvGrpSpPr/>
            <p:nvPr/>
          </p:nvGrpSpPr>
          <p:grpSpPr>
            <a:xfrm>
              <a:off x="4726557" y="3157774"/>
              <a:ext cx="3329072" cy="364140"/>
              <a:chOff x="1155200" y="4720225"/>
              <a:chExt cx="3011100" cy="340350"/>
            </a:xfrm>
          </p:grpSpPr>
          <p:sp>
            <p:nvSpPr>
              <p:cNvPr id="226" name="Google Shape;226;p27"/>
              <p:cNvSpPr/>
              <p:nvPr/>
            </p:nvSpPr>
            <p:spPr>
              <a:xfrm>
                <a:off x="1156000" y="4720225"/>
                <a:ext cx="9321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Compute</a:t>
                </a:r>
                <a:endParaRPr sz="800">
                  <a:solidFill>
                    <a:srgbClr val="000000"/>
                  </a:solidFill>
                  <a:latin typeface="Quicksand Light"/>
                  <a:ea typeface="Quicksand Light"/>
                  <a:cs typeface="Quicksand Light"/>
                  <a:sym typeface="Quicksand Light"/>
                </a:endParaRPr>
              </a:p>
            </p:txBody>
          </p:sp>
          <p:sp>
            <p:nvSpPr>
              <p:cNvPr id="227" name="Google Shape;227;p27"/>
              <p:cNvSpPr/>
              <p:nvPr/>
            </p:nvSpPr>
            <p:spPr>
              <a:xfrm>
                <a:off x="2115600" y="4720225"/>
                <a:ext cx="9969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Network</a:t>
                </a:r>
                <a:endParaRPr sz="800">
                  <a:solidFill>
                    <a:srgbClr val="000000"/>
                  </a:solidFill>
                  <a:latin typeface="Quicksand Light"/>
                  <a:ea typeface="Quicksand Light"/>
                  <a:cs typeface="Quicksand Light"/>
                  <a:sym typeface="Quicksand Light"/>
                </a:endParaRPr>
              </a:p>
            </p:txBody>
          </p:sp>
          <p:sp>
            <p:nvSpPr>
              <p:cNvPr id="228" name="Google Shape;228;p27"/>
              <p:cNvSpPr/>
              <p:nvPr/>
            </p:nvSpPr>
            <p:spPr>
              <a:xfrm>
                <a:off x="3140000" y="4720225"/>
                <a:ext cx="10263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Storage</a:t>
                </a:r>
                <a:endParaRPr sz="800">
                  <a:solidFill>
                    <a:srgbClr val="000000"/>
                  </a:solidFill>
                  <a:latin typeface="Quicksand Light"/>
                  <a:ea typeface="Quicksand Light"/>
                  <a:cs typeface="Quicksand Light"/>
                  <a:sym typeface="Quicksand Light"/>
                </a:endParaRPr>
              </a:p>
            </p:txBody>
          </p:sp>
          <p:sp>
            <p:nvSpPr>
              <p:cNvPr id="229" name="Google Shape;229;p27"/>
              <p:cNvSpPr/>
              <p:nvPr/>
            </p:nvSpPr>
            <p:spPr>
              <a:xfrm>
                <a:off x="1155200" y="4877275"/>
                <a:ext cx="3011100" cy="183300"/>
              </a:xfrm>
              <a:prstGeom prst="rect">
                <a:avLst/>
              </a:prstGeom>
              <a:solidFill>
                <a:srgbClr val="FFFFFF"/>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434343"/>
                    </a:solidFill>
                    <a:latin typeface="Quicksand Light"/>
                    <a:ea typeface="Quicksand Light"/>
                    <a:cs typeface="Quicksand Light"/>
                    <a:sym typeface="Quicksand Light"/>
                  </a:rPr>
                  <a:t>Ops Infrastructure</a:t>
                </a:r>
                <a:endParaRPr sz="800">
                  <a:solidFill>
                    <a:srgbClr val="434343"/>
                  </a:solidFill>
                  <a:latin typeface="Quicksand Light"/>
                  <a:ea typeface="Quicksand Light"/>
                  <a:cs typeface="Quicksand Light"/>
                  <a:sym typeface="Quicksand Light"/>
                </a:endParaRPr>
              </a:p>
            </p:txBody>
          </p:sp>
        </p:grpSp>
        <p:sp>
          <p:nvSpPr>
            <p:cNvPr id="230" name="Google Shape;230;p27"/>
            <p:cNvSpPr txBox="1"/>
            <p:nvPr/>
          </p:nvSpPr>
          <p:spPr>
            <a:xfrm>
              <a:off x="4000174" y="452908"/>
              <a:ext cx="729600" cy="435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Centralized</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Dev Org</a:t>
              </a:r>
              <a:endParaRPr sz="700">
                <a:solidFill>
                  <a:srgbClr val="434343"/>
                </a:solidFill>
                <a:latin typeface="Quicksand Light"/>
                <a:ea typeface="Quicksand Light"/>
                <a:cs typeface="Quicksand Light"/>
                <a:sym typeface="Quicksand Light"/>
              </a:endParaRPr>
            </a:p>
          </p:txBody>
        </p:sp>
        <p:sp>
          <p:nvSpPr>
            <p:cNvPr id="231" name="Google Shape;231;p27"/>
            <p:cNvSpPr txBox="1"/>
            <p:nvPr/>
          </p:nvSpPr>
          <p:spPr>
            <a:xfrm>
              <a:off x="3928825" y="1817705"/>
              <a:ext cx="836400" cy="510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Middleware </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&amp; Integration</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CoE Teams</a:t>
              </a:r>
              <a:endParaRPr sz="700">
                <a:solidFill>
                  <a:srgbClr val="434343"/>
                </a:solidFill>
                <a:latin typeface="Quicksand Light"/>
                <a:ea typeface="Quicksand Light"/>
                <a:cs typeface="Quicksand Light"/>
                <a:sym typeface="Quicksand Light"/>
              </a:endParaRPr>
            </a:p>
          </p:txBody>
        </p:sp>
        <p:sp>
          <p:nvSpPr>
            <p:cNvPr id="232" name="Google Shape;232;p27"/>
            <p:cNvSpPr txBox="1"/>
            <p:nvPr/>
          </p:nvSpPr>
          <p:spPr>
            <a:xfrm>
              <a:off x="4254945" y="3156577"/>
              <a:ext cx="474600" cy="3639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Ops</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Team</a:t>
              </a:r>
              <a:endParaRPr sz="700">
                <a:solidFill>
                  <a:srgbClr val="434343"/>
                </a:solidFill>
                <a:latin typeface="Quicksand Light"/>
                <a:ea typeface="Quicksand Light"/>
                <a:cs typeface="Quicksand Light"/>
                <a:sym typeface="Quicksand Light"/>
              </a:endParaRPr>
            </a:p>
          </p:txBody>
        </p:sp>
        <p:cxnSp>
          <p:nvCxnSpPr>
            <p:cNvPr id="233" name="Google Shape;233;p27"/>
            <p:cNvCxnSpPr/>
            <p:nvPr/>
          </p:nvCxnSpPr>
          <p:spPr>
            <a:xfrm>
              <a:off x="4644885" y="2986188"/>
              <a:ext cx="3589800" cy="0"/>
            </a:xfrm>
            <a:prstGeom prst="straightConnector1">
              <a:avLst/>
            </a:prstGeom>
            <a:noFill/>
            <a:ln cap="flat" cmpd="sng" w="9525">
              <a:solidFill>
                <a:srgbClr val="999999"/>
              </a:solidFill>
              <a:prstDash val="lgDash"/>
              <a:round/>
              <a:headEnd len="sm" w="sm" type="none"/>
              <a:tailEnd len="sm" w="sm" type="none"/>
            </a:ln>
          </p:spPr>
        </p:cxnSp>
        <p:grpSp>
          <p:nvGrpSpPr>
            <p:cNvPr id="234" name="Google Shape;234;p27"/>
            <p:cNvGrpSpPr/>
            <p:nvPr/>
          </p:nvGrpSpPr>
          <p:grpSpPr>
            <a:xfrm>
              <a:off x="4726566" y="1311882"/>
              <a:ext cx="2477889" cy="326132"/>
              <a:chOff x="1285899" y="4757300"/>
              <a:chExt cx="2316001" cy="304825"/>
            </a:xfrm>
          </p:grpSpPr>
          <p:sp>
            <p:nvSpPr>
              <p:cNvPr id="235" name="Google Shape;235;p27"/>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36" name="Google Shape;236;p27"/>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37" name="Google Shape;237;p27"/>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38" name="Google Shape;238;p27"/>
              <p:cNvGrpSpPr/>
              <p:nvPr/>
            </p:nvGrpSpPr>
            <p:grpSpPr>
              <a:xfrm>
                <a:off x="1285899" y="4757300"/>
                <a:ext cx="2316001" cy="304825"/>
                <a:chOff x="1285899" y="4757300"/>
                <a:chExt cx="2316001" cy="304825"/>
              </a:xfrm>
            </p:grpSpPr>
            <p:sp>
              <p:nvSpPr>
                <p:cNvPr id="239" name="Google Shape;239;p27"/>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40" name="Google Shape;240;p27"/>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INTEGRATION</a:t>
                  </a:r>
                  <a:endParaRPr sz="800">
                    <a:solidFill>
                      <a:srgbClr val="FFFFFF"/>
                    </a:solidFill>
                    <a:latin typeface="Quicksand Light"/>
                    <a:ea typeface="Quicksand Light"/>
                    <a:cs typeface="Quicksand Light"/>
                    <a:sym typeface="Quicksand Light"/>
                  </a:endParaRPr>
                </a:p>
              </p:txBody>
            </p:sp>
          </p:grpSp>
        </p:grpSp>
        <p:grpSp>
          <p:nvGrpSpPr>
            <p:cNvPr id="241" name="Google Shape;241;p27"/>
            <p:cNvGrpSpPr/>
            <p:nvPr/>
          </p:nvGrpSpPr>
          <p:grpSpPr>
            <a:xfrm>
              <a:off x="5007124" y="1709159"/>
              <a:ext cx="2477889" cy="326132"/>
              <a:chOff x="1285899" y="4757300"/>
              <a:chExt cx="2316001" cy="304825"/>
            </a:xfrm>
          </p:grpSpPr>
          <p:sp>
            <p:nvSpPr>
              <p:cNvPr id="242" name="Google Shape;242;p27"/>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43" name="Google Shape;243;p27"/>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44" name="Google Shape;244;p27"/>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45" name="Google Shape;245;p27"/>
              <p:cNvGrpSpPr/>
              <p:nvPr/>
            </p:nvGrpSpPr>
            <p:grpSpPr>
              <a:xfrm>
                <a:off x="1285899" y="4757300"/>
                <a:ext cx="2316001" cy="304825"/>
                <a:chOff x="1285899" y="4757300"/>
                <a:chExt cx="2316001" cy="304825"/>
              </a:xfrm>
            </p:grpSpPr>
            <p:sp>
              <p:nvSpPr>
                <p:cNvPr id="246" name="Google Shape;246;p27"/>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47" name="Google Shape;247;p27"/>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MESSAGING</a:t>
                  </a:r>
                  <a:endParaRPr sz="800">
                    <a:solidFill>
                      <a:srgbClr val="FFFFFF"/>
                    </a:solidFill>
                    <a:latin typeface="Quicksand Light"/>
                    <a:ea typeface="Quicksand Light"/>
                    <a:cs typeface="Quicksand Light"/>
                    <a:sym typeface="Quicksand Light"/>
                  </a:endParaRPr>
                </a:p>
              </p:txBody>
            </p:sp>
          </p:grpSp>
        </p:grpSp>
        <p:grpSp>
          <p:nvGrpSpPr>
            <p:cNvPr id="248" name="Google Shape;248;p27"/>
            <p:cNvGrpSpPr/>
            <p:nvPr/>
          </p:nvGrpSpPr>
          <p:grpSpPr>
            <a:xfrm>
              <a:off x="5297373" y="2106436"/>
              <a:ext cx="2477889" cy="326132"/>
              <a:chOff x="1285899" y="4757300"/>
              <a:chExt cx="2316001" cy="304825"/>
            </a:xfrm>
          </p:grpSpPr>
          <p:sp>
            <p:nvSpPr>
              <p:cNvPr id="249" name="Google Shape;249;p27"/>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50" name="Google Shape;250;p27"/>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51" name="Google Shape;251;p27"/>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52" name="Google Shape;252;p27"/>
              <p:cNvGrpSpPr/>
              <p:nvPr/>
            </p:nvGrpSpPr>
            <p:grpSpPr>
              <a:xfrm>
                <a:off x="1285899" y="4757300"/>
                <a:ext cx="2316001" cy="304825"/>
                <a:chOff x="1285899" y="4757300"/>
                <a:chExt cx="2316001" cy="304825"/>
              </a:xfrm>
            </p:grpSpPr>
            <p:sp>
              <p:nvSpPr>
                <p:cNvPr id="253" name="Google Shape;253;p27"/>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54" name="Google Shape;254;p27"/>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DATA</a:t>
                  </a:r>
                  <a:endParaRPr sz="800">
                    <a:solidFill>
                      <a:srgbClr val="FFFFFF"/>
                    </a:solidFill>
                    <a:latin typeface="Quicksand Light"/>
                    <a:ea typeface="Quicksand Light"/>
                    <a:cs typeface="Quicksand Light"/>
                    <a:sym typeface="Quicksand Light"/>
                  </a:endParaRPr>
                </a:p>
              </p:txBody>
            </p:sp>
          </p:grpSp>
        </p:grpSp>
        <p:grpSp>
          <p:nvGrpSpPr>
            <p:cNvPr id="255" name="Google Shape;255;p27"/>
            <p:cNvGrpSpPr/>
            <p:nvPr/>
          </p:nvGrpSpPr>
          <p:grpSpPr>
            <a:xfrm>
              <a:off x="5577911" y="2503713"/>
              <a:ext cx="2477889" cy="326132"/>
              <a:chOff x="1285899" y="4757300"/>
              <a:chExt cx="2316001" cy="304825"/>
            </a:xfrm>
          </p:grpSpPr>
          <p:sp>
            <p:nvSpPr>
              <p:cNvPr id="256" name="Google Shape;256;p27"/>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57" name="Google Shape;257;p27"/>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58" name="Google Shape;258;p27"/>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59" name="Google Shape;259;p27"/>
              <p:cNvGrpSpPr/>
              <p:nvPr/>
            </p:nvGrpSpPr>
            <p:grpSpPr>
              <a:xfrm>
                <a:off x="1285899" y="4757300"/>
                <a:ext cx="2316001" cy="304825"/>
                <a:chOff x="1285899" y="4757300"/>
                <a:chExt cx="2316001" cy="304825"/>
              </a:xfrm>
            </p:grpSpPr>
            <p:sp>
              <p:nvSpPr>
                <p:cNvPr id="260" name="Google Shape;260;p27"/>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61" name="Google Shape;261;p27"/>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SECURITY</a:t>
                  </a:r>
                  <a:endParaRPr sz="800">
                    <a:solidFill>
                      <a:srgbClr val="FFFFFF"/>
                    </a:solidFill>
                    <a:latin typeface="Quicksand Light"/>
                    <a:ea typeface="Quicksand Light"/>
                    <a:cs typeface="Quicksand Light"/>
                    <a:sym typeface="Quicksand Light"/>
                  </a:endParaRPr>
                </a:p>
              </p:txBody>
            </p:sp>
          </p:grpSp>
        </p:grpSp>
        <p:sp>
          <p:nvSpPr>
            <p:cNvPr id="262" name="Google Shape;262;p27"/>
            <p:cNvSpPr/>
            <p:nvPr/>
          </p:nvSpPr>
          <p:spPr>
            <a:xfrm>
              <a:off x="4809382" y="1631933"/>
              <a:ext cx="117600" cy="15219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63" name="Google Shape;263;p27"/>
            <p:cNvSpPr/>
            <p:nvPr/>
          </p:nvSpPr>
          <p:spPr>
            <a:xfrm flipH="1" rot="10800000">
              <a:off x="7204469" y="1439220"/>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64" name="Google Shape;264;p27"/>
            <p:cNvSpPr/>
            <p:nvPr/>
          </p:nvSpPr>
          <p:spPr>
            <a:xfrm>
              <a:off x="5089938" y="2035321"/>
              <a:ext cx="117600" cy="11187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65" name="Google Shape;265;p27"/>
            <p:cNvSpPr/>
            <p:nvPr/>
          </p:nvSpPr>
          <p:spPr>
            <a:xfrm>
              <a:off x="5380176" y="2432574"/>
              <a:ext cx="117600" cy="7215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66" name="Google Shape;266;p27"/>
            <p:cNvSpPr/>
            <p:nvPr/>
          </p:nvSpPr>
          <p:spPr>
            <a:xfrm>
              <a:off x="5660731" y="2827848"/>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67" name="Google Shape;267;p27"/>
            <p:cNvSpPr/>
            <p:nvPr/>
          </p:nvSpPr>
          <p:spPr>
            <a:xfrm flipH="1" rot="10800000">
              <a:off x="7485024" y="1842146"/>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68" name="Google Shape;268;p27"/>
            <p:cNvSpPr/>
            <p:nvPr/>
          </p:nvSpPr>
          <p:spPr>
            <a:xfrm flipH="1" rot="10800000">
              <a:off x="7775262" y="2238813"/>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cxnSp>
          <p:nvCxnSpPr>
            <p:cNvPr id="269" name="Google Shape;269;p27"/>
            <p:cNvCxnSpPr/>
            <p:nvPr/>
          </p:nvCxnSpPr>
          <p:spPr>
            <a:xfrm>
              <a:off x="4717317" y="1153109"/>
              <a:ext cx="3420000" cy="0"/>
            </a:xfrm>
            <a:prstGeom prst="straightConnector1">
              <a:avLst/>
            </a:prstGeom>
            <a:noFill/>
            <a:ln cap="flat" cmpd="sng" w="9525">
              <a:solidFill>
                <a:srgbClr val="999999"/>
              </a:solidFill>
              <a:prstDash val="lgDash"/>
              <a:round/>
              <a:headEnd len="sm" w="sm" type="none"/>
              <a:tailEnd len="sm" w="sm" type="none"/>
            </a:ln>
          </p:spPr>
        </p:cxnSp>
        <p:grpSp>
          <p:nvGrpSpPr>
            <p:cNvPr id="270" name="Google Shape;270;p27"/>
            <p:cNvGrpSpPr/>
            <p:nvPr/>
          </p:nvGrpSpPr>
          <p:grpSpPr>
            <a:xfrm>
              <a:off x="7014904" y="362735"/>
              <a:ext cx="943401" cy="618188"/>
              <a:chOff x="1232800" y="1656075"/>
              <a:chExt cx="747900" cy="577800"/>
            </a:xfrm>
          </p:grpSpPr>
          <p:sp>
            <p:nvSpPr>
              <p:cNvPr id="271" name="Google Shape;271;p27"/>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72" name="Google Shape;272;p27"/>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grpSp>
          <p:nvGrpSpPr>
            <p:cNvPr id="273" name="Google Shape;273;p27"/>
            <p:cNvGrpSpPr/>
            <p:nvPr/>
          </p:nvGrpSpPr>
          <p:grpSpPr>
            <a:xfrm>
              <a:off x="5797273" y="361424"/>
              <a:ext cx="943401" cy="618188"/>
              <a:chOff x="1232800" y="1656075"/>
              <a:chExt cx="747900" cy="577800"/>
            </a:xfrm>
          </p:grpSpPr>
          <p:sp>
            <p:nvSpPr>
              <p:cNvPr id="274" name="Google Shape;274;p27"/>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75" name="Google Shape;275;p27"/>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276" name="Google Shape;276;p27"/>
            <p:cNvSpPr/>
            <p:nvPr/>
          </p:nvSpPr>
          <p:spPr>
            <a:xfrm>
              <a:off x="5222608" y="977795"/>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77" name="Google Shape;277;p27"/>
            <p:cNvSpPr/>
            <p:nvPr/>
          </p:nvSpPr>
          <p:spPr>
            <a:xfrm>
              <a:off x="6210263" y="982704"/>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78" name="Google Shape;278;p27"/>
            <p:cNvSpPr/>
            <p:nvPr/>
          </p:nvSpPr>
          <p:spPr>
            <a:xfrm>
              <a:off x="7086993" y="974599"/>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79" name="Google Shape;279;p27"/>
            <p:cNvSpPr txBox="1"/>
            <p:nvPr/>
          </p:nvSpPr>
          <p:spPr>
            <a:xfrm>
              <a:off x="4863132"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1</a:t>
              </a:r>
              <a:endParaRPr sz="900">
                <a:solidFill>
                  <a:srgbClr val="F47B20"/>
                </a:solidFill>
                <a:latin typeface="Quicksand Light"/>
                <a:ea typeface="Quicksand Light"/>
                <a:cs typeface="Quicksand Light"/>
                <a:sym typeface="Quicksand Light"/>
              </a:endParaRPr>
            </a:p>
          </p:txBody>
        </p:sp>
        <p:sp>
          <p:nvSpPr>
            <p:cNvPr id="280" name="Google Shape;280;p27"/>
            <p:cNvSpPr txBox="1"/>
            <p:nvPr/>
          </p:nvSpPr>
          <p:spPr>
            <a:xfrm>
              <a:off x="5850773"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2</a:t>
              </a:r>
              <a:endParaRPr sz="900">
                <a:solidFill>
                  <a:srgbClr val="F47B20"/>
                </a:solidFill>
                <a:latin typeface="Quicksand Light"/>
                <a:ea typeface="Quicksand Light"/>
                <a:cs typeface="Quicksand Light"/>
                <a:sym typeface="Quicksand Light"/>
              </a:endParaRPr>
            </a:p>
          </p:txBody>
        </p:sp>
        <p:sp>
          <p:nvSpPr>
            <p:cNvPr id="281" name="Google Shape;281;p27"/>
            <p:cNvSpPr txBox="1"/>
            <p:nvPr/>
          </p:nvSpPr>
          <p:spPr>
            <a:xfrm>
              <a:off x="7068417"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(n)</a:t>
              </a:r>
              <a:endParaRPr sz="900">
                <a:solidFill>
                  <a:srgbClr val="F47B20"/>
                </a:solidFill>
                <a:latin typeface="Quicksand Light"/>
                <a:ea typeface="Quicksand Light"/>
                <a:cs typeface="Quicksand Light"/>
                <a:sym typeface="Quicksand Light"/>
              </a:endParaRPr>
            </a:p>
          </p:txBody>
        </p:sp>
      </p:grpSp>
      <p:sp>
        <p:nvSpPr>
          <p:cNvPr id="282" name="Google Shape;282;p27"/>
          <p:cNvSpPr txBox="1"/>
          <p:nvPr>
            <p:ph type="title"/>
          </p:nvPr>
        </p:nvSpPr>
        <p:spPr>
          <a:xfrm>
            <a:off x="-33050" y="840750"/>
            <a:ext cx="3135900" cy="5176500"/>
          </a:xfrm>
          <a:prstGeom prst="rect">
            <a:avLst/>
          </a:prstGeom>
          <a:solidFill>
            <a:srgbClr val="FF5000"/>
          </a:solidFill>
          <a:ln>
            <a:noFill/>
          </a:ln>
        </p:spPr>
        <p:txBody>
          <a:bodyPr anchorCtr="0" anchor="ctr" bIns="91425" lIns="91425" spcFirstLastPara="1" rIns="91425" wrap="square" tIns="91425">
            <a:noAutofit/>
          </a:bodyPr>
          <a:lstStyle/>
          <a:p>
            <a:pPr indent="0" lvl="0" marL="0" marR="0" rtl="0" algn="ctr">
              <a:lnSpc>
                <a:spcPct val="100000"/>
              </a:lnSpc>
              <a:spcBef>
                <a:spcPts val="100"/>
              </a:spcBef>
              <a:spcAft>
                <a:spcPts val="0"/>
              </a:spcAft>
              <a:buClr>
                <a:srgbClr val="FFFFFF"/>
              </a:buClr>
              <a:buSzPts val="2800"/>
              <a:buFont typeface="Quicksand Light"/>
              <a:buNone/>
            </a:pPr>
            <a:r>
              <a:rPr lang="en"/>
              <a:t>Fast Waterfall</a:t>
            </a:r>
            <a:endParaRPr/>
          </a:p>
          <a:p>
            <a:pPr indent="0" lvl="0" marL="0" marR="0" rtl="0" algn="ctr">
              <a:lnSpc>
                <a:spcPct val="100000"/>
              </a:lnSpc>
              <a:spcBef>
                <a:spcPts val="100"/>
              </a:spcBef>
              <a:spcAft>
                <a:spcPts val="0"/>
              </a:spcAft>
              <a:buClr>
                <a:srgbClr val="FFFFFF"/>
              </a:buClr>
              <a:buSzPts val="2800"/>
              <a:buFont typeface="Quicksand Light"/>
              <a:buNone/>
            </a:pPr>
            <a:r>
              <a:t/>
            </a:r>
            <a:endParaRPr/>
          </a:p>
          <a:p>
            <a:pPr indent="0" lvl="0" marL="0" marR="0" rtl="0" algn="ctr">
              <a:lnSpc>
                <a:spcPct val="100000"/>
              </a:lnSpc>
              <a:spcBef>
                <a:spcPts val="100"/>
              </a:spcBef>
              <a:spcAft>
                <a:spcPts val="0"/>
              </a:spcAft>
              <a:buClr>
                <a:srgbClr val="FFFFFF"/>
              </a:buClr>
              <a:buSzPts val="2800"/>
              <a:buFont typeface="Quicksand Light"/>
              <a:buNone/>
            </a:pPr>
            <a:r>
              <a:rPr lang="en"/>
              <a:t>“Wagile”</a:t>
            </a:r>
            <a:endParaRPr/>
          </a:p>
          <a:p>
            <a:pPr indent="0" lvl="0" marL="0" marR="0" rtl="0" algn="ctr">
              <a:lnSpc>
                <a:spcPct val="100000"/>
              </a:lnSpc>
              <a:spcBef>
                <a:spcPts val="100"/>
              </a:spcBef>
              <a:spcAft>
                <a:spcPts val="0"/>
              </a:spcAft>
              <a:buClr>
                <a:srgbClr val="FFFFFF"/>
              </a:buClr>
              <a:buSzPts val="2800"/>
              <a:buFont typeface="Quicksand Light"/>
              <a:buNone/>
            </a:pPr>
            <a:r>
              <a:rPr lang="en"/>
              <a:t>“Fagile”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200"/>
              <a:buFont typeface="Montserrat"/>
              <a:buNone/>
            </a:pPr>
            <a:r>
              <a:rPr lang="en" sz="3200"/>
              <a:t>How does mediation / integration fit into Microservices / Containers?</a:t>
            </a:r>
            <a:endParaRPr/>
          </a:p>
        </p:txBody>
      </p:sp>
      <p:sp>
        <p:nvSpPr>
          <p:cNvPr id="288" name="Google Shape;288;p28"/>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rPr lang="en"/>
              <a:t>	“Smart Endpoints and Dumb Pipes”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29"/>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sp>
        <p:nvSpPr>
          <p:cNvPr id="294" name="Google Shape;294;p29"/>
          <p:cNvSpPr txBox="1"/>
          <p:nvPr/>
        </p:nvSpPr>
        <p:spPr>
          <a:xfrm>
            <a:off x="173225"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Brownfield</a:t>
            </a:r>
            <a:endParaRPr sz="3000">
              <a:solidFill>
                <a:srgbClr val="FFFFFF"/>
              </a:solidFill>
              <a:latin typeface="Quicksand"/>
              <a:ea typeface="Quicksand"/>
              <a:cs typeface="Quicksand"/>
              <a:sym typeface="Quicksand"/>
            </a:endParaRPr>
          </a:p>
        </p:txBody>
      </p:sp>
      <p:sp>
        <p:nvSpPr>
          <p:cNvPr id="295" name="Google Shape;295;p29"/>
          <p:cNvSpPr txBox="1"/>
          <p:nvPr/>
        </p:nvSpPr>
        <p:spPr>
          <a:xfrm>
            <a:off x="6857000"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Greenfield</a:t>
            </a:r>
            <a:endParaRPr sz="3000">
              <a:solidFill>
                <a:srgbClr val="FFFFFF"/>
              </a:solidFill>
              <a:latin typeface="Quicksand"/>
              <a:ea typeface="Quicksand"/>
              <a:cs typeface="Quicksand"/>
              <a:sym typeface="Quicksan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pic>
        <p:nvPicPr>
          <p:cNvPr id="300" name="Google Shape;300;p30"/>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grpSp>
        <p:nvGrpSpPr>
          <p:cNvPr id="301" name="Google Shape;301;p30"/>
          <p:cNvGrpSpPr/>
          <p:nvPr/>
        </p:nvGrpSpPr>
        <p:grpSpPr>
          <a:xfrm>
            <a:off x="439700" y="281501"/>
            <a:ext cx="7635375" cy="5290624"/>
            <a:chOff x="439700" y="281500"/>
            <a:chExt cx="7635375" cy="6348233"/>
          </a:xfrm>
        </p:grpSpPr>
        <p:sp>
          <p:nvSpPr>
            <p:cNvPr id="302" name="Google Shape;302;p30"/>
            <p:cNvSpPr/>
            <p:nvPr/>
          </p:nvSpPr>
          <p:spPr>
            <a:xfrm>
              <a:off x="439700" y="2815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303" name="Google Shape;303;p30"/>
            <p:cNvSpPr/>
            <p:nvPr/>
          </p:nvSpPr>
          <p:spPr>
            <a:xfrm>
              <a:off x="439700" y="24252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304" name="Google Shape;304;p30"/>
            <p:cNvSpPr/>
            <p:nvPr/>
          </p:nvSpPr>
          <p:spPr>
            <a:xfrm>
              <a:off x="439700" y="4622133"/>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305" name="Google Shape;305;p30"/>
            <p:cNvSpPr/>
            <p:nvPr/>
          </p:nvSpPr>
          <p:spPr>
            <a:xfrm>
              <a:off x="6345950" y="18199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6" name="Google Shape;306;p30"/>
            <p:cNvSpPr/>
            <p:nvPr/>
          </p:nvSpPr>
          <p:spPr>
            <a:xfrm>
              <a:off x="6804125" y="2169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7" name="Google Shape;307;p30"/>
            <p:cNvSpPr/>
            <p:nvPr/>
          </p:nvSpPr>
          <p:spPr>
            <a:xfrm>
              <a:off x="6804125" y="1496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8" name="Google Shape;308;p30"/>
            <p:cNvSpPr/>
            <p:nvPr/>
          </p:nvSpPr>
          <p:spPr>
            <a:xfrm>
              <a:off x="5916350" y="35433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9" name="Google Shape;309;p30"/>
            <p:cNvSpPr/>
            <p:nvPr/>
          </p:nvSpPr>
          <p:spPr>
            <a:xfrm>
              <a:off x="6345950" y="3863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10" name="Google Shape;310;p30"/>
            <p:cNvSpPr/>
            <p:nvPr/>
          </p:nvSpPr>
          <p:spPr>
            <a:xfrm>
              <a:off x="63459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11" name="Google Shape;311;p30"/>
            <p:cNvSpPr/>
            <p:nvPr/>
          </p:nvSpPr>
          <p:spPr>
            <a:xfrm>
              <a:off x="6804125" y="28415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12" name="Google Shape;312;p30"/>
            <p:cNvSpPr/>
            <p:nvPr/>
          </p:nvSpPr>
          <p:spPr>
            <a:xfrm>
              <a:off x="72670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13" name="Google Shape;313;p30"/>
            <p:cNvSpPr/>
            <p:nvPr/>
          </p:nvSpPr>
          <p:spPr>
            <a:xfrm>
              <a:off x="7267050" y="2492367"/>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14" name="Google Shape;314;p30"/>
            <p:cNvSpPr txBox="1"/>
            <p:nvPr/>
          </p:nvSpPr>
          <p:spPr>
            <a:xfrm>
              <a:off x="5731475" y="941633"/>
              <a:ext cx="2343600" cy="555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1800"/>
                <a:buFont typeface="Quicksand"/>
                <a:buNone/>
              </a:pPr>
              <a:r>
                <a:rPr b="1" lang="en" sz="1800">
                  <a:solidFill>
                    <a:srgbClr val="FFFFFF"/>
                  </a:solidFill>
                  <a:latin typeface="Quicksand"/>
                  <a:ea typeface="Quicksand"/>
                  <a:cs typeface="Quicksand"/>
                  <a:sym typeface="Quicksand"/>
                </a:rPr>
                <a:t>Disaggregated systems</a:t>
              </a:r>
              <a:endParaRPr b="1" sz="1800">
                <a:solidFill>
                  <a:srgbClr val="FFFFFF"/>
                </a:solidFill>
                <a:latin typeface="Quicksand"/>
                <a:ea typeface="Quicksand"/>
                <a:cs typeface="Quicksand"/>
                <a:sym typeface="Quicksand"/>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1"/>
          <p:cNvSpPr txBox="1"/>
          <p:nvPr>
            <p:ph type="title"/>
          </p:nvPr>
        </p:nvSpPr>
        <p:spPr>
          <a:xfrm>
            <a:off x="457200" y="274638"/>
            <a:ext cx="8229600" cy="1143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
              <a:t>WSO2 Micro Integrator</a:t>
            </a:r>
            <a:endParaRPr/>
          </a:p>
        </p:txBody>
      </p:sp>
      <p:pic>
        <p:nvPicPr>
          <p:cNvPr id="321" name="Google Shape;321;p31"/>
          <p:cNvPicPr preferRelativeResize="0"/>
          <p:nvPr/>
        </p:nvPicPr>
        <p:blipFill rotWithShape="1">
          <a:blip r:embed="rId3">
            <a:alphaModFix/>
          </a:blip>
          <a:srcRect b="-12195" l="1623" r="-16791" t="0"/>
          <a:stretch/>
        </p:blipFill>
        <p:spPr>
          <a:xfrm>
            <a:off x="204400" y="1251125"/>
            <a:ext cx="6441648" cy="3063499"/>
          </a:xfrm>
          <a:prstGeom prst="rect">
            <a:avLst/>
          </a:prstGeom>
          <a:noFill/>
          <a:ln>
            <a:noFill/>
          </a:ln>
        </p:spPr>
      </p:pic>
      <p:pic>
        <p:nvPicPr>
          <p:cNvPr id="322" name="Google Shape;322;p31"/>
          <p:cNvPicPr preferRelativeResize="0"/>
          <p:nvPr/>
        </p:nvPicPr>
        <p:blipFill>
          <a:blip r:embed="rId4">
            <a:alphaModFix/>
          </a:blip>
          <a:stretch>
            <a:fillRect/>
          </a:stretch>
        </p:blipFill>
        <p:spPr>
          <a:xfrm>
            <a:off x="2512075" y="3385475"/>
            <a:ext cx="6441648" cy="270679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32"/>
          <p:cNvSpPr txBox="1"/>
          <p:nvPr>
            <p:ph type="title"/>
          </p:nvPr>
        </p:nvSpPr>
        <p:spPr>
          <a:xfrm>
            <a:off x="457200" y="274638"/>
            <a:ext cx="8229600" cy="1143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
              <a:t>knative</a:t>
            </a:r>
            <a:endParaRPr/>
          </a:p>
        </p:txBody>
      </p:sp>
      <p:pic>
        <p:nvPicPr>
          <p:cNvPr id="329" name="Google Shape;329;p32"/>
          <p:cNvPicPr preferRelativeResize="0"/>
          <p:nvPr/>
        </p:nvPicPr>
        <p:blipFill>
          <a:blip r:embed="rId3">
            <a:alphaModFix/>
          </a:blip>
          <a:stretch>
            <a:fillRect/>
          </a:stretch>
        </p:blipFill>
        <p:spPr>
          <a:xfrm>
            <a:off x="152400" y="1874838"/>
            <a:ext cx="8839200" cy="279530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pic>
        <p:nvPicPr>
          <p:cNvPr id="335" name="Google Shape;335;p33"/>
          <p:cNvPicPr preferRelativeResize="0"/>
          <p:nvPr/>
        </p:nvPicPr>
        <p:blipFill>
          <a:blip r:embed="rId3">
            <a:alphaModFix/>
          </a:blip>
          <a:stretch>
            <a:fillRect/>
          </a:stretch>
        </p:blipFill>
        <p:spPr>
          <a:xfrm>
            <a:off x="152400" y="1535775"/>
            <a:ext cx="8839198" cy="4319262"/>
          </a:xfrm>
          <a:prstGeom prst="rect">
            <a:avLst/>
          </a:prstGeom>
          <a:noFill/>
          <a:ln>
            <a:noFill/>
          </a:ln>
        </p:spPr>
      </p:pic>
      <p:sp>
        <p:nvSpPr>
          <p:cNvPr id="336" name="Google Shape;336;p33"/>
          <p:cNvSpPr txBox="1"/>
          <p:nvPr>
            <p:ph type="title"/>
          </p:nvPr>
        </p:nvSpPr>
        <p:spPr>
          <a:xfrm>
            <a:off x="457200" y="274638"/>
            <a:ext cx="82296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lang="en" sz="3659"/>
              <a:t>camel-k</a:t>
            </a:r>
            <a:endParaRPr sz="3659"/>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Ballerina Language</a:t>
            </a:r>
            <a:endParaRPr/>
          </a:p>
        </p:txBody>
      </p:sp>
      <p:sp>
        <p:nvSpPr>
          <p:cNvPr id="342" name="Google Shape;342;p34"/>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a:t>A new integration language and framework for Microservices, RESTful SOA</a:t>
            </a:r>
            <a:endParaRPr/>
          </a:p>
          <a:p>
            <a:pPr indent="-342900" lvl="0" marL="342900" rtl="0" algn="l">
              <a:spcBef>
                <a:spcPts val="640"/>
              </a:spcBef>
              <a:spcAft>
                <a:spcPts val="0"/>
              </a:spcAft>
              <a:buClr>
                <a:schemeClr val="dk1"/>
              </a:buClr>
              <a:buSzPts val="3200"/>
              <a:buChar char="•"/>
            </a:pPr>
            <a:r>
              <a:rPr lang="en"/>
              <a:t>Based on Swagger and Sequence Diagrams</a:t>
            </a:r>
            <a:endParaRPr/>
          </a:p>
          <a:p>
            <a:pPr indent="-342900" lvl="0" marL="342900" rtl="0" algn="l">
              <a:spcBef>
                <a:spcPts val="640"/>
              </a:spcBef>
              <a:spcAft>
                <a:spcPts val="0"/>
              </a:spcAft>
              <a:buClr>
                <a:schemeClr val="dk1"/>
              </a:buClr>
              <a:buSzPts val="3200"/>
              <a:buChar char="•"/>
            </a:pPr>
            <a:r>
              <a:rPr lang="en"/>
              <a:t>Textual and graphical are 100% interchangeable</a:t>
            </a:r>
            <a:endParaRPr/>
          </a:p>
          <a:p>
            <a:pPr indent="-342900" lvl="0" marL="342900" rtl="0" algn="l">
              <a:spcBef>
                <a:spcPts val="640"/>
              </a:spcBef>
              <a:spcAft>
                <a:spcPts val="0"/>
              </a:spcAft>
              <a:buClr>
                <a:schemeClr val="dk1"/>
              </a:buClr>
              <a:buSzPts val="3200"/>
              <a:buChar char="•"/>
            </a:pPr>
            <a:r>
              <a:rPr lang="en" u="sng">
                <a:solidFill>
                  <a:schemeClr val="hlink"/>
                </a:solidFill>
                <a:hlinkClick r:id="rId3"/>
              </a:rPr>
              <a:t>https://ballerina.io</a:t>
            </a:r>
            <a:r>
              <a:rPr lang="en"/>
              <a:t> </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7"/>
          <p:cNvPicPr preferRelativeResize="0"/>
          <p:nvPr/>
        </p:nvPicPr>
        <p:blipFill rotWithShape="1">
          <a:blip r:embed="rId3">
            <a:alphaModFix/>
          </a:blip>
          <a:srcRect b="0" l="0" r="0" t="0"/>
          <a:stretch/>
        </p:blipFill>
        <p:spPr>
          <a:xfrm>
            <a:off x="175162" y="296761"/>
            <a:ext cx="8706386" cy="574572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Montserrat"/>
              <a:buNone/>
            </a:pPr>
            <a:r>
              <a:rPr lang="en" sz="3600"/>
              <a:t>Ballerina diagram and language</a:t>
            </a:r>
            <a:endParaRPr/>
          </a:p>
        </p:txBody>
      </p:sp>
      <p:pic>
        <p:nvPicPr>
          <p:cNvPr id="348" name="Google Shape;348;p35"/>
          <p:cNvPicPr preferRelativeResize="0"/>
          <p:nvPr/>
        </p:nvPicPr>
        <p:blipFill rotWithShape="1">
          <a:blip r:embed="rId3">
            <a:alphaModFix/>
          </a:blip>
          <a:srcRect b="0" l="0" r="0" t="0"/>
          <a:stretch/>
        </p:blipFill>
        <p:spPr>
          <a:xfrm>
            <a:off x="0" y="1245939"/>
            <a:ext cx="9143999" cy="545881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6"/>
          <p:cNvSpPr txBox="1"/>
          <p:nvPr>
            <p:ph type="title"/>
          </p:nvPr>
        </p:nvSpPr>
        <p:spPr>
          <a:xfrm>
            <a:off x="457200" y="274638"/>
            <a:ext cx="8229600" cy="11430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n"/>
              <a:t>Choreo </a:t>
            </a:r>
            <a:endParaRPr/>
          </a:p>
          <a:p>
            <a:pPr indent="0" lvl="0" marL="0" rtl="0" algn="ctr">
              <a:spcBef>
                <a:spcPts val="0"/>
              </a:spcBef>
              <a:spcAft>
                <a:spcPts val="0"/>
              </a:spcAft>
              <a:buNone/>
            </a:pPr>
            <a:r>
              <a:rPr lang="en" sz="2844"/>
              <a:t>(currently private beta)</a:t>
            </a:r>
            <a:endParaRPr sz="2844"/>
          </a:p>
        </p:txBody>
      </p:sp>
      <p:pic>
        <p:nvPicPr>
          <p:cNvPr id="355" name="Google Shape;355;p36"/>
          <p:cNvPicPr preferRelativeResize="0"/>
          <p:nvPr/>
        </p:nvPicPr>
        <p:blipFill>
          <a:blip r:embed="rId3">
            <a:alphaModFix/>
          </a:blip>
          <a:stretch>
            <a:fillRect/>
          </a:stretch>
        </p:blipFill>
        <p:spPr>
          <a:xfrm>
            <a:off x="152400" y="1570038"/>
            <a:ext cx="8839204" cy="40959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Resources</a:t>
            </a:r>
            <a:endParaRPr/>
          </a:p>
        </p:txBody>
      </p:sp>
      <p:sp>
        <p:nvSpPr>
          <p:cNvPr id="361" name="Google Shape;361;p37"/>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Wikipedia!</a:t>
            </a:r>
            <a:endParaRPr/>
          </a:p>
          <a:p>
            <a:pPr indent="-285750" lvl="1" marL="742950" rtl="0" algn="l">
              <a:spcBef>
                <a:spcPts val="518"/>
              </a:spcBef>
              <a:spcAft>
                <a:spcPts val="0"/>
              </a:spcAft>
              <a:buClr>
                <a:schemeClr val="dk1"/>
              </a:buClr>
              <a:buSzPct val="100000"/>
              <a:buChar char="–"/>
            </a:pPr>
            <a:r>
              <a:rPr lang="en" u="sng">
                <a:solidFill>
                  <a:schemeClr val="hlink"/>
                </a:solidFill>
                <a:hlinkClick r:id="rId3"/>
              </a:rPr>
              <a:t>http://en.wikipedia.org/wiki/Enterprise_service_bus</a:t>
            </a:r>
            <a:r>
              <a:rPr lang="en"/>
              <a:t> </a:t>
            </a:r>
            <a:endParaRPr/>
          </a:p>
          <a:p>
            <a:pPr indent="-342900" lvl="0" marL="342900" rtl="0" algn="l">
              <a:spcBef>
                <a:spcPts val="592"/>
              </a:spcBef>
              <a:spcAft>
                <a:spcPts val="0"/>
              </a:spcAft>
              <a:buClr>
                <a:schemeClr val="dk1"/>
              </a:buClr>
              <a:buSzPct val="100000"/>
              <a:buChar char="•"/>
            </a:pPr>
            <a:r>
              <a:rPr lang="en"/>
              <a:t>Books</a:t>
            </a:r>
            <a:endParaRPr/>
          </a:p>
          <a:p>
            <a:pPr indent="-285750" lvl="1" marL="742950" rtl="0" algn="l">
              <a:spcBef>
                <a:spcPts val="518"/>
              </a:spcBef>
              <a:spcAft>
                <a:spcPts val="0"/>
              </a:spcAft>
              <a:buClr>
                <a:schemeClr val="dk1"/>
              </a:buClr>
              <a:buSzPct val="100000"/>
              <a:buChar char="–"/>
            </a:pPr>
            <a:r>
              <a:rPr lang="en"/>
              <a:t>David Chappell: ESB</a:t>
            </a:r>
            <a:endParaRPr/>
          </a:p>
          <a:p>
            <a:pPr indent="-285750" lvl="1" marL="742950" rtl="0" algn="l">
              <a:spcBef>
                <a:spcPts val="518"/>
              </a:spcBef>
              <a:spcAft>
                <a:spcPts val="0"/>
              </a:spcAft>
              <a:buClr>
                <a:schemeClr val="dk1"/>
              </a:buClr>
              <a:buSzPct val="100000"/>
              <a:buChar char="–"/>
            </a:pPr>
            <a:r>
              <a:rPr lang="en"/>
              <a:t>Open Source ESBs in Action</a:t>
            </a:r>
            <a:endParaRPr/>
          </a:p>
          <a:p>
            <a:pPr indent="-342900" lvl="0" marL="342900" rtl="0" algn="l">
              <a:spcBef>
                <a:spcPts val="592"/>
              </a:spcBef>
              <a:spcAft>
                <a:spcPts val="0"/>
              </a:spcAft>
              <a:buClr>
                <a:schemeClr val="dk1"/>
              </a:buClr>
              <a:buSzPct val="100000"/>
              <a:buChar char="•"/>
            </a:pPr>
            <a:r>
              <a:rPr lang="en"/>
              <a:t>Open Source</a:t>
            </a:r>
            <a:endParaRPr/>
          </a:p>
          <a:p>
            <a:pPr indent="-285750" lvl="1" marL="742950" rtl="0" algn="l">
              <a:spcBef>
                <a:spcPts val="518"/>
              </a:spcBef>
              <a:spcAft>
                <a:spcPts val="0"/>
              </a:spcAft>
              <a:buClr>
                <a:schemeClr val="dk1"/>
              </a:buClr>
              <a:buSzPct val="100000"/>
              <a:buChar char="–"/>
            </a:pPr>
            <a:r>
              <a:rPr lang="en"/>
              <a:t>synapse.apache.org</a:t>
            </a:r>
            <a:endParaRPr/>
          </a:p>
          <a:p>
            <a:pPr indent="-285750" lvl="1" marL="742950" rtl="0" algn="l">
              <a:spcBef>
                <a:spcPts val="518"/>
              </a:spcBef>
              <a:spcAft>
                <a:spcPts val="0"/>
              </a:spcAft>
              <a:buClr>
                <a:schemeClr val="dk1"/>
              </a:buClr>
              <a:buSzPct val="100000"/>
              <a:buChar char="–"/>
            </a:pPr>
            <a:r>
              <a:rPr lang="en"/>
              <a:t>wso2.com/products/enterprise-service-bus</a:t>
            </a:r>
            <a:endParaRPr/>
          </a:p>
          <a:p>
            <a:pPr indent="-285750" lvl="1" marL="742950" rtl="0" algn="l">
              <a:spcBef>
                <a:spcPts val="518"/>
              </a:spcBef>
              <a:spcAft>
                <a:spcPts val="0"/>
              </a:spcAft>
              <a:buClr>
                <a:schemeClr val="dk1"/>
              </a:buClr>
              <a:buSzPct val="100000"/>
              <a:buChar char="–"/>
            </a:pPr>
            <a:r>
              <a:rPr lang="en"/>
              <a:t>servicemix.apache.org </a:t>
            </a:r>
            <a:endParaRPr/>
          </a:p>
          <a:p>
            <a:pPr indent="-154940" lvl="0" marL="342900" rtl="0" algn="l">
              <a:spcBef>
                <a:spcPts val="592"/>
              </a:spcBef>
              <a:spcAft>
                <a:spcPts val="0"/>
              </a:spcAft>
              <a:buClr>
                <a:schemeClr val="dk1"/>
              </a:buClr>
              <a:buSzPct val="100000"/>
              <a:buNone/>
            </a:pPr>
            <a:r>
              <a:t/>
            </a:r>
            <a:endParaRPr/>
          </a:p>
        </p:txBody>
      </p:sp>
      <p:pic>
        <p:nvPicPr>
          <p:cNvPr id="362" name="Google Shape;362;p37"/>
          <p:cNvPicPr preferRelativeResize="0"/>
          <p:nvPr/>
        </p:nvPicPr>
        <p:blipFill rotWithShape="1">
          <a:blip r:embed="rId4">
            <a:alphaModFix/>
          </a:blip>
          <a:srcRect b="0" l="0" r="0" t="0"/>
          <a:stretch/>
        </p:blipFill>
        <p:spPr>
          <a:xfrm>
            <a:off x="6782221" y="274638"/>
            <a:ext cx="2032000" cy="2032000"/>
          </a:xfrm>
          <a:prstGeom prst="rect">
            <a:avLst/>
          </a:prstGeom>
          <a:noFill/>
          <a:ln>
            <a:noFill/>
          </a:ln>
        </p:spPr>
      </p:pic>
      <p:pic>
        <p:nvPicPr>
          <p:cNvPr id="363" name="Google Shape;363;p37"/>
          <p:cNvPicPr preferRelativeResize="0"/>
          <p:nvPr/>
        </p:nvPicPr>
        <p:blipFill rotWithShape="1">
          <a:blip r:embed="rId5">
            <a:alphaModFix/>
          </a:blip>
          <a:srcRect b="0" l="0" r="0" t="0"/>
          <a:stretch/>
        </p:blipFill>
        <p:spPr>
          <a:xfrm>
            <a:off x="6563247" y="2306638"/>
            <a:ext cx="2796838" cy="279683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581144" y="22793"/>
            <a:ext cx="8229300" cy="114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FF5000"/>
              </a:buClr>
              <a:buSzPts val="2800"/>
              <a:buFont typeface="Quicksand Light"/>
              <a:buNone/>
            </a:pPr>
            <a:r>
              <a:rPr b="0" lang="en" sz="2600">
                <a:latin typeface="Quicksand Light"/>
                <a:ea typeface="Quicksand Light"/>
                <a:cs typeface="Quicksand Light"/>
                <a:sym typeface="Quicksand Light"/>
              </a:rPr>
              <a:t>Seven Cases of Integration (from Gartner)</a:t>
            </a:r>
            <a:endParaRPr b="0" sz="2600">
              <a:latin typeface="Quicksand Light"/>
              <a:ea typeface="Quicksand Light"/>
              <a:cs typeface="Quicksand Light"/>
              <a:sym typeface="Quicksand Light"/>
            </a:endParaRPr>
          </a:p>
        </p:txBody>
      </p:sp>
      <p:sp>
        <p:nvSpPr>
          <p:cNvPr id="106" name="Google Shape;106;p18"/>
          <p:cNvSpPr txBox="1"/>
          <p:nvPr/>
        </p:nvSpPr>
        <p:spPr>
          <a:xfrm rot="379">
            <a:off x="617100" y="1585405"/>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API Management</a:t>
            </a:r>
            <a:endParaRPr b="1" sz="1300">
              <a:solidFill>
                <a:srgbClr val="FF5000"/>
              </a:solidFill>
              <a:latin typeface="Quicksand"/>
              <a:ea typeface="Quicksand"/>
              <a:cs typeface="Quicksand"/>
              <a:sym typeface="Quicksand"/>
            </a:endParaRPr>
          </a:p>
          <a:p>
            <a:pPr indent="0" lvl="0" marL="0" marR="0" rtl="0" algn="l">
              <a:spcBef>
                <a:spcPts val="1000"/>
              </a:spcBef>
              <a:spcAft>
                <a:spcPts val="0"/>
              </a:spcAft>
              <a:buClr>
                <a:srgbClr val="666666"/>
              </a:buClr>
              <a:buSzPts val="1300"/>
              <a:buFont typeface="Quicksand"/>
              <a:buNone/>
            </a:pPr>
            <a:r>
              <a:rPr lang="en" sz="1300">
                <a:solidFill>
                  <a:srgbClr val="666666"/>
                </a:solidFill>
                <a:latin typeface="Quicksand"/>
                <a:ea typeface="Quicksand"/>
                <a:cs typeface="Quicksand"/>
                <a:sym typeface="Quicksand"/>
              </a:rPr>
              <a:t>.</a:t>
            </a:r>
            <a:endParaRPr sz="1300">
              <a:solidFill>
                <a:srgbClr val="666666"/>
              </a:solidFill>
              <a:latin typeface="Quicksand"/>
              <a:ea typeface="Quicksand"/>
              <a:cs typeface="Quicksand"/>
              <a:sym typeface="Quicksand"/>
            </a:endParaRPr>
          </a:p>
        </p:txBody>
      </p:sp>
      <p:cxnSp>
        <p:nvCxnSpPr>
          <p:cNvPr id="107" name="Google Shape;107;p18"/>
          <p:cNvCxnSpPr/>
          <p:nvPr/>
        </p:nvCxnSpPr>
        <p:spPr>
          <a:xfrm>
            <a:off x="703002" y="1940309"/>
            <a:ext cx="2788800" cy="0"/>
          </a:xfrm>
          <a:prstGeom prst="straightConnector1">
            <a:avLst/>
          </a:prstGeom>
          <a:noFill/>
          <a:ln cap="flat" cmpd="sng" w="9525">
            <a:solidFill>
              <a:srgbClr val="FF5000"/>
            </a:solidFill>
            <a:prstDash val="solid"/>
            <a:round/>
            <a:headEnd len="sm" w="sm" type="none"/>
            <a:tailEnd len="sm" w="sm" type="none"/>
          </a:ln>
        </p:spPr>
      </p:cxnSp>
      <p:sp>
        <p:nvSpPr>
          <p:cNvPr id="108" name="Google Shape;108;p18"/>
          <p:cNvSpPr/>
          <p:nvPr/>
        </p:nvSpPr>
        <p:spPr>
          <a:xfrm>
            <a:off x="3401433" y="154730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09" name="Google Shape;109;p18"/>
          <p:cNvSpPr txBox="1"/>
          <p:nvPr/>
        </p:nvSpPr>
        <p:spPr>
          <a:xfrm rot="379">
            <a:off x="617100" y="2562090"/>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Application Integratio</a:t>
            </a:r>
            <a:endParaRPr sz="1300">
              <a:solidFill>
                <a:srgbClr val="434343"/>
              </a:solidFill>
              <a:latin typeface="Quicksand"/>
              <a:ea typeface="Quicksand"/>
              <a:cs typeface="Quicksand"/>
              <a:sym typeface="Quicksand"/>
            </a:endParaRPr>
          </a:p>
        </p:txBody>
      </p:sp>
      <p:cxnSp>
        <p:nvCxnSpPr>
          <p:cNvPr id="110" name="Google Shape;110;p18"/>
          <p:cNvCxnSpPr/>
          <p:nvPr/>
        </p:nvCxnSpPr>
        <p:spPr>
          <a:xfrm>
            <a:off x="703002" y="2920281"/>
            <a:ext cx="2788800" cy="0"/>
          </a:xfrm>
          <a:prstGeom prst="straightConnector1">
            <a:avLst/>
          </a:prstGeom>
          <a:noFill/>
          <a:ln cap="flat" cmpd="sng" w="9525">
            <a:solidFill>
              <a:srgbClr val="FF5000"/>
            </a:solidFill>
            <a:prstDash val="solid"/>
            <a:round/>
            <a:headEnd len="sm" w="sm" type="none"/>
            <a:tailEnd len="sm" w="sm" type="none"/>
          </a:ln>
        </p:spPr>
      </p:cxnSp>
      <p:sp>
        <p:nvSpPr>
          <p:cNvPr id="111" name="Google Shape;111;p18"/>
          <p:cNvSpPr/>
          <p:nvPr/>
        </p:nvSpPr>
        <p:spPr>
          <a:xfrm>
            <a:off x="3401433" y="2527281"/>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2" name="Google Shape;112;p18"/>
          <p:cNvSpPr txBox="1"/>
          <p:nvPr/>
        </p:nvSpPr>
        <p:spPr>
          <a:xfrm rot="379">
            <a:off x="617100" y="3544074"/>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B2B Integration</a:t>
            </a:r>
            <a:endParaRPr b="1" sz="1300">
              <a:solidFill>
                <a:srgbClr val="FF5000"/>
              </a:solidFill>
              <a:latin typeface="Quicksand"/>
              <a:ea typeface="Quicksand"/>
              <a:cs typeface="Quicksand"/>
              <a:sym typeface="Quicksand"/>
            </a:endParaRPr>
          </a:p>
        </p:txBody>
      </p:sp>
      <p:cxnSp>
        <p:nvCxnSpPr>
          <p:cNvPr id="113" name="Google Shape;113;p18"/>
          <p:cNvCxnSpPr/>
          <p:nvPr/>
        </p:nvCxnSpPr>
        <p:spPr>
          <a:xfrm>
            <a:off x="703002" y="3892633"/>
            <a:ext cx="2788800" cy="0"/>
          </a:xfrm>
          <a:prstGeom prst="straightConnector1">
            <a:avLst/>
          </a:prstGeom>
          <a:noFill/>
          <a:ln cap="flat" cmpd="sng" w="9525">
            <a:solidFill>
              <a:srgbClr val="FF5000"/>
            </a:solidFill>
            <a:prstDash val="solid"/>
            <a:round/>
            <a:headEnd len="sm" w="sm" type="none"/>
            <a:tailEnd len="sm" w="sm" type="none"/>
          </a:ln>
        </p:spPr>
      </p:cxnSp>
      <p:sp>
        <p:nvSpPr>
          <p:cNvPr id="114" name="Google Shape;114;p18"/>
          <p:cNvSpPr/>
          <p:nvPr/>
        </p:nvSpPr>
        <p:spPr>
          <a:xfrm>
            <a:off x="3401433" y="349963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5" name="Google Shape;115;p18"/>
          <p:cNvSpPr txBox="1"/>
          <p:nvPr/>
        </p:nvSpPr>
        <p:spPr>
          <a:xfrm rot="379">
            <a:off x="617100" y="4531323"/>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Data Integration</a:t>
            </a:r>
            <a:endParaRPr b="1" sz="1300">
              <a:solidFill>
                <a:srgbClr val="FF5000"/>
              </a:solidFill>
              <a:latin typeface="Quicksand"/>
              <a:ea typeface="Quicksand"/>
              <a:cs typeface="Quicksand"/>
              <a:sym typeface="Quicksand"/>
            </a:endParaRPr>
          </a:p>
        </p:txBody>
      </p:sp>
      <p:cxnSp>
        <p:nvCxnSpPr>
          <p:cNvPr id="116" name="Google Shape;116;p18"/>
          <p:cNvCxnSpPr/>
          <p:nvPr/>
        </p:nvCxnSpPr>
        <p:spPr>
          <a:xfrm>
            <a:off x="703002" y="4879883"/>
            <a:ext cx="2788800" cy="0"/>
          </a:xfrm>
          <a:prstGeom prst="straightConnector1">
            <a:avLst/>
          </a:prstGeom>
          <a:noFill/>
          <a:ln cap="flat" cmpd="sng" w="9525">
            <a:solidFill>
              <a:srgbClr val="FF5000"/>
            </a:solidFill>
            <a:prstDash val="solid"/>
            <a:round/>
            <a:headEnd len="sm" w="sm" type="none"/>
            <a:tailEnd len="sm" w="sm" type="none"/>
          </a:ln>
        </p:spPr>
      </p:cxnSp>
      <p:sp>
        <p:nvSpPr>
          <p:cNvPr id="117" name="Google Shape;117;p18"/>
          <p:cNvSpPr/>
          <p:nvPr/>
        </p:nvSpPr>
        <p:spPr>
          <a:xfrm>
            <a:off x="3401433" y="448688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18" name="Google Shape;118;p18"/>
          <p:cNvPicPr preferRelativeResize="0"/>
          <p:nvPr/>
        </p:nvPicPr>
        <p:blipFill rotWithShape="1">
          <a:blip r:embed="rId3">
            <a:alphaModFix/>
          </a:blip>
          <a:srcRect b="0" l="0" r="0" t="0"/>
          <a:stretch/>
        </p:blipFill>
        <p:spPr>
          <a:xfrm>
            <a:off x="3489508" y="4757913"/>
            <a:ext cx="609850" cy="243940"/>
          </a:xfrm>
          <a:prstGeom prst="rect">
            <a:avLst/>
          </a:prstGeom>
          <a:noFill/>
          <a:ln>
            <a:noFill/>
          </a:ln>
        </p:spPr>
      </p:pic>
      <p:pic>
        <p:nvPicPr>
          <p:cNvPr id="119" name="Google Shape;119;p18"/>
          <p:cNvPicPr preferRelativeResize="0"/>
          <p:nvPr/>
        </p:nvPicPr>
        <p:blipFill rotWithShape="1">
          <a:blip r:embed="rId4">
            <a:alphaModFix/>
          </a:blip>
          <a:srcRect b="0" l="0" r="0" t="0"/>
          <a:stretch/>
        </p:blipFill>
        <p:spPr>
          <a:xfrm>
            <a:off x="3539046" y="3641781"/>
            <a:ext cx="510775" cy="501705"/>
          </a:xfrm>
          <a:prstGeom prst="rect">
            <a:avLst/>
          </a:prstGeom>
          <a:noFill/>
          <a:ln>
            <a:noFill/>
          </a:ln>
        </p:spPr>
      </p:pic>
      <p:pic>
        <p:nvPicPr>
          <p:cNvPr id="120" name="Google Shape;120;p18"/>
          <p:cNvPicPr preferRelativeResize="0"/>
          <p:nvPr/>
        </p:nvPicPr>
        <p:blipFill rotWithShape="1">
          <a:blip r:embed="rId5">
            <a:alphaModFix/>
          </a:blip>
          <a:srcRect b="0" l="0" r="0" t="0"/>
          <a:stretch/>
        </p:blipFill>
        <p:spPr>
          <a:xfrm>
            <a:off x="3514270" y="2781337"/>
            <a:ext cx="560325" cy="277889"/>
          </a:xfrm>
          <a:prstGeom prst="rect">
            <a:avLst/>
          </a:prstGeom>
          <a:noFill/>
          <a:ln>
            <a:noFill/>
          </a:ln>
        </p:spPr>
      </p:pic>
      <p:pic>
        <p:nvPicPr>
          <p:cNvPr id="121" name="Google Shape;121;p18"/>
          <p:cNvPicPr preferRelativeResize="0"/>
          <p:nvPr/>
        </p:nvPicPr>
        <p:blipFill rotWithShape="1">
          <a:blip r:embed="rId6">
            <a:alphaModFix/>
          </a:blip>
          <a:srcRect b="0" l="0" r="0" t="0"/>
          <a:stretch/>
        </p:blipFill>
        <p:spPr>
          <a:xfrm>
            <a:off x="3559333" y="1760984"/>
            <a:ext cx="470200" cy="358651"/>
          </a:xfrm>
          <a:prstGeom prst="rect">
            <a:avLst/>
          </a:prstGeom>
          <a:noFill/>
          <a:ln>
            <a:noFill/>
          </a:ln>
        </p:spPr>
      </p:pic>
      <p:sp>
        <p:nvSpPr>
          <p:cNvPr id="122" name="Google Shape;122;p18"/>
          <p:cNvSpPr txBox="1"/>
          <p:nvPr/>
        </p:nvSpPr>
        <p:spPr>
          <a:xfrm rot="379">
            <a:off x="4872288" y="2049251"/>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Digital Integration Hub</a:t>
            </a:r>
            <a:endParaRPr b="1" sz="1300">
              <a:solidFill>
                <a:srgbClr val="FF5000"/>
              </a:solidFill>
              <a:latin typeface="Quicksand"/>
              <a:ea typeface="Quicksand"/>
              <a:cs typeface="Quicksand"/>
              <a:sym typeface="Quicksand"/>
            </a:endParaRPr>
          </a:p>
        </p:txBody>
      </p:sp>
      <p:cxnSp>
        <p:nvCxnSpPr>
          <p:cNvPr id="123" name="Google Shape;123;p18"/>
          <p:cNvCxnSpPr/>
          <p:nvPr/>
        </p:nvCxnSpPr>
        <p:spPr>
          <a:xfrm>
            <a:off x="4958190" y="2404154"/>
            <a:ext cx="2788800" cy="0"/>
          </a:xfrm>
          <a:prstGeom prst="straightConnector1">
            <a:avLst/>
          </a:prstGeom>
          <a:noFill/>
          <a:ln cap="flat" cmpd="sng" w="9525">
            <a:solidFill>
              <a:srgbClr val="FF5000"/>
            </a:solidFill>
            <a:prstDash val="solid"/>
            <a:round/>
            <a:headEnd len="sm" w="sm" type="none"/>
            <a:tailEnd len="sm" w="sm" type="none"/>
          </a:ln>
        </p:spPr>
      </p:cxnSp>
      <p:sp>
        <p:nvSpPr>
          <p:cNvPr id="124" name="Google Shape;124;p18"/>
          <p:cNvSpPr/>
          <p:nvPr/>
        </p:nvSpPr>
        <p:spPr>
          <a:xfrm>
            <a:off x="7656621" y="2011154"/>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5" name="Google Shape;125;p18"/>
          <p:cNvSpPr txBox="1"/>
          <p:nvPr/>
        </p:nvSpPr>
        <p:spPr>
          <a:xfrm rot="379">
            <a:off x="4872288" y="3027378"/>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Event Streaming</a:t>
            </a:r>
            <a:endParaRPr b="1" sz="1300">
              <a:solidFill>
                <a:srgbClr val="FF5000"/>
              </a:solidFill>
              <a:latin typeface="Quicksand"/>
              <a:ea typeface="Quicksand"/>
              <a:cs typeface="Quicksand"/>
              <a:sym typeface="Quicksand"/>
            </a:endParaRPr>
          </a:p>
        </p:txBody>
      </p:sp>
      <p:cxnSp>
        <p:nvCxnSpPr>
          <p:cNvPr id="126" name="Google Shape;126;p18"/>
          <p:cNvCxnSpPr/>
          <p:nvPr/>
        </p:nvCxnSpPr>
        <p:spPr>
          <a:xfrm>
            <a:off x="4958190" y="3385569"/>
            <a:ext cx="2788800" cy="0"/>
          </a:xfrm>
          <a:prstGeom prst="straightConnector1">
            <a:avLst/>
          </a:prstGeom>
          <a:noFill/>
          <a:ln cap="flat" cmpd="sng" w="9525">
            <a:solidFill>
              <a:srgbClr val="FF5000"/>
            </a:solidFill>
            <a:prstDash val="solid"/>
            <a:round/>
            <a:headEnd len="sm" w="sm" type="none"/>
            <a:tailEnd len="sm" w="sm" type="none"/>
          </a:ln>
        </p:spPr>
      </p:cxnSp>
      <p:sp>
        <p:nvSpPr>
          <p:cNvPr id="127" name="Google Shape;127;p18"/>
          <p:cNvSpPr/>
          <p:nvPr/>
        </p:nvSpPr>
        <p:spPr>
          <a:xfrm>
            <a:off x="7656621" y="299256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8" name="Google Shape;128;p18"/>
          <p:cNvSpPr txBox="1"/>
          <p:nvPr/>
        </p:nvSpPr>
        <p:spPr>
          <a:xfrm rot="379">
            <a:off x="4872276" y="4020549"/>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IOT Integration</a:t>
            </a:r>
            <a:endParaRPr b="1" sz="1300">
              <a:solidFill>
                <a:srgbClr val="FF5000"/>
              </a:solidFill>
              <a:latin typeface="Quicksand"/>
              <a:ea typeface="Quicksand"/>
              <a:cs typeface="Quicksand"/>
              <a:sym typeface="Quicksand"/>
            </a:endParaRPr>
          </a:p>
        </p:txBody>
      </p:sp>
      <p:cxnSp>
        <p:nvCxnSpPr>
          <p:cNvPr id="129" name="Google Shape;129;p18"/>
          <p:cNvCxnSpPr/>
          <p:nvPr/>
        </p:nvCxnSpPr>
        <p:spPr>
          <a:xfrm>
            <a:off x="4958190" y="4374397"/>
            <a:ext cx="2788800" cy="0"/>
          </a:xfrm>
          <a:prstGeom prst="straightConnector1">
            <a:avLst/>
          </a:prstGeom>
          <a:noFill/>
          <a:ln cap="flat" cmpd="sng" w="9525">
            <a:solidFill>
              <a:srgbClr val="FF5000"/>
            </a:solidFill>
            <a:prstDash val="solid"/>
            <a:round/>
            <a:headEnd len="sm" w="sm" type="none"/>
            <a:tailEnd len="sm" w="sm" type="none"/>
          </a:ln>
        </p:spPr>
      </p:cxnSp>
      <p:sp>
        <p:nvSpPr>
          <p:cNvPr id="130" name="Google Shape;130;p18"/>
          <p:cNvSpPr/>
          <p:nvPr/>
        </p:nvSpPr>
        <p:spPr>
          <a:xfrm>
            <a:off x="7656621" y="3981397"/>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31" name="Google Shape;131;p18"/>
          <p:cNvPicPr preferRelativeResize="0"/>
          <p:nvPr/>
        </p:nvPicPr>
        <p:blipFill rotWithShape="1">
          <a:blip r:embed="rId7">
            <a:alphaModFix/>
          </a:blip>
          <a:srcRect b="0" l="0" r="0" t="0"/>
          <a:stretch/>
        </p:blipFill>
        <p:spPr>
          <a:xfrm>
            <a:off x="7805358" y="2192542"/>
            <a:ext cx="488526" cy="423225"/>
          </a:xfrm>
          <a:prstGeom prst="rect">
            <a:avLst/>
          </a:prstGeom>
          <a:noFill/>
          <a:ln>
            <a:noFill/>
          </a:ln>
        </p:spPr>
      </p:pic>
      <p:pic>
        <p:nvPicPr>
          <p:cNvPr id="132" name="Google Shape;132;p18"/>
          <p:cNvPicPr preferRelativeResize="0"/>
          <p:nvPr/>
        </p:nvPicPr>
        <p:blipFill rotWithShape="1">
          <a:blip r:embed="rId8">
            <a:alphaModFix/>
          </a:blip>
          <a:srcRect b="0" l="0" r="0" t="0"/>
          <a:stretch/>
        </p:blipFill>
        <p:spPr>
          <a:xfrm>
            <a:off x="7814524" y="4179597"/>
            <a:ext cx="470194" cy="389600"/>
          </a:xfrm>
          <a:prstGeom prst="rect">
            <a:avLst/>
          </a:prstGeom>
          <a:noFill/>
          <a:ln>
            <a:noFill/>
          </a:ln>
        </p:spPr>
      </p:pic>
      <p:pic>
        <p:nvPicPr>
          <p:cNvPr id="133" name="Google Shape;133;p18"/>
          <p:cNvPicPr preferRelativeResize="0"/>
          <p:nvPr/>
        </p:nvPicPr>
        <p:blipFill rotWithShape="1">
          <a:blip r:embed="rId9">
            <a:alphaModFix/>
          </a:blip>
          <a:srcRect b="0" l="0" r="0" t="0"/>
          <a:stretch/>
        </p:blipFill>
        <p:spPr>
          <a:xfrm>
            <a:off x="7744696" y="3229225"/>
            <a:ext cx="609850" cy="3126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Recap on SOA model</a:t>
            </a:r>
            <a:endParaRPr/>
          </a:p>
        </p:txBody>
      </p:sp>
      <p:sp>
        <p:nvSpPr>
          <p:cNvPr id="139" name="Google Shape;139;p19"/>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p:txBody>
      </p:sp>
      <p:pic>
        <p:nvPicPr>
          <p:cNvPr id="140" name="Google Shape;140;p19"/>
          <p:cNvPicPr preferRelativeResize="0"/>
          <p:nvPr/>
        </p:nvPicPr>
        <p:blipFill rotWithShape="1">
          <a:blip r:embed="rId3">
            <a:alphaModFix/>
          </a:blip>
          <a:srcRect b="0" l="0" r="0" t="0"/>
          <a:stretch/>
        </p:blipFill>
        <p:spPr>
          <a:xfrm>
            <a:off x="46589" y="1254136"/>
            <a:ext cx="9144000" cy="48223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Enterprise Service Bus (ESB)</a:t>
            </a:r>
            <a:endParaRPr/>
          </a:p>
        </p:txBody>
      </p:sp>
      <p:sp>
        <p:nvSpPr>
          <p:cNvPr id="147" name="Google Shape;147;p20"/>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A software architecture</a:t>
            </a:r>
            <a:endParaRPr/>
          </a:p>
          <a:p>
            <a:pPr indent="-285750" lvl="1" marL="742950" rtl="0" algn="l">
              <a:spcBef>
                <a:spcPts val="518"/>
              </a:spcBef>
              <a:spcAft>
                <a:spcPts val="0"/>
              </a:spcAft>
              <a:buClr>
                <a:schemeClr val="dk1"/>
              </a:buClr>
              <a:buSzPct val="100000"/>
              <a:buChar char="–"/>
            </a:pPr>
            <a:r>
              <a:rPr lang="en"/>
              <a:t>A logical intermediary through which every message flows</a:t>
            </a:r>
            <a:endParaRPr/>
          </a:p>
          <a:p>
            <a:pPr indent="-285750" lvl="1" marL="742950" rtl="0" algn="l">
              <a:spcBef>
                <a:spcPts val="518"/>
              </a:spcBef>
              <a:spcAft>
                <a:spcPts val="0"/>
              </a:spcAft>
              <a:buClr>
                <a:schemeClr val="dk1"/>
              </a:buClr>
              <a:buSzPct val="100000"/>
              <a:buChar char="–"/>
            </a:pPr>
            <a:r>
              <a:rPr lang="en"/>
              <a:t>Offers a policy based approach to decide what to do to each message or interaction</a:t>
            </a:r>
            <a:endParaRPr/>
          </a:p>
          <a:p>
            <a:pPr indent="-342900" lvl="0" marL="342900" rtl="0" algn="l">
              <a:spcBef>
                <a:spcPts val="592"/>
              </a:spcBef>
              <a:spcAft>
                <a:spcPts val="0"/>
              </a:spcAft>
              <a:buClr>
                <a:schemeClr val="dk1"/>
              </a:buClr>
              <a:buSzPct val="100000"/>
              <a:buChar char="•"/>
            </a:pPr>
            <a:r>
              <a:rPr lang="en"/>
              <a:t>The benefits of the gateway model</a:t>
            </a:r>
            <a:endParaRPr/>
          </a:p>
          <a:p>
            <a:pPr indent="-285750" lvl="1" marL="742950" rtl="0" algn="l">
              <a:spcBef>
                <a:spcPts val="518"/>
              </a:spcBef>
              <a:spcAft>
                <a:spcPts val="0"/>
              </a:spcAft>
              <a:buClr>
                <a:schemeClr val="dk1"/>
              </a:buClr>
              <a:buSzPct val="100000"/>
              <a:buChar char="–"/>
            </a:pPr>
            <a:r>
              <a:rPr lang="en"/>
              <a:t>Without a physical hub and spoke</a:t>
            </a:r>
            <a:endParaRPr/>
          </a:p>
          <a:p>
            <a:pPr indent="-342900" lvl="0" marL="342900" rtl="0" algn="l">
              <a:spcBef>
                <a:spcPts val="592"/>
              </a:spcBef>
              <a:spcAft>
                <a:spcPts val="0"/>
              </a:spcAft>
              <a:buClr>
                <a:schemeClr val="dk1"/>
              </a:buClr>
              <a:buSzPct val="100000"/>
              <a:buChar char="•"/>
            </a:pPr>
            <a:r>
              <a:rPr lang="en"/>
              <a:t>Many vendors offer ESB products</a:t>
            </a:r>
            <a:endParaRPr/>
          </a:p>
          <a:p>
            <a:pPr indent="-285750" lvl="1" marL="742950" rtl="0" algn="l">
              <a:spcBef>
                <a:spcPts val="518"/>
              </a:spcBef>
              <a:spcAft>
                <a:spcPts val="0"/>
              </a:spcAft>
              <a:buClr>
                <a:schemeClr val="dk1"/>
              </a:buClr>
              <a:buSzPct val="100000"/>
              <a:buChar char="–"/>
            </a:pPr>
            <a:r>
              <a:rPr lang="en"/>
              <a:t>Often a layer over an existing messaging framework</a:t>
            </a:r>
            <a:endParaRPr/>
          </a:p>
          <a:p>
            <a:pPr indent="-121284" lvl="1" marL="742950" rtl="0" algn="l">
              <a:spcBef>
                <a:spcPts val="518"/>
              </a:spcBef>
              <a:spcAft>
                <a:spcPts val="0"/>
              </a:spcAft>
              <a:buClr>
                <a:schemeClr val="dk1"/>
              </a:buClr>
              <a:buSzPct val="100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2800"/>
              <a:buFont typeface="Montserrat"/>
              <a:buNone/>
            </a:pPr>
            <a:r>
              <a:rPr lang="en" sz="2800"/>
              <a:t>ESB as an implementation of SOA</a:t>
            </a:r>
            <a:endParaRPr/>
          </a:p>
        </p:txBody>
      </p:sp>
      <p:sp>
        <p:nvSpPr>
          <p:cNvPr id="154" name="Google Shape;154;p21"/>
          <p:cNvSpPr/>
          <p:nvPr/>
        </p:nvSpPr>
        <p:spPr>
          <a:xfrm>
            <a:off x="1676400" y="3048000"/>
            <a:ext cx="6858000" cy="1447800"/>
          </a:xfrm>
          <a:prstGeom prst="leftRightArrow">
            <a:avLst>
              <a:gd fmla="val 48750" name="adj1"/>
              <a:gd fmla="val 47697" name="adj2"/>
            </a:avLst>
          </a:prstGeom>
          <a:solidFill>
            <a:srgbClr val="F1D7A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Enterprise Service Bus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Routing, Logging, Versioning, Transformation, Mgmt</a:t>
            </a:r>
            <a:endParaRPr/>
          </a:p>
        </p:txBody>
      </p:sp>
      <p:sp>
        <p:nvSpPr>
          <p:cNvPr id="155" name="Google Shape;155;p21"/>
          <p:cNvSpPr/>
          <p:nvPr/>
        </p:nvSpPr>
        <p:spPr>
          <a:xfrm>
            <a:off x="2590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Process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Management</a:t>
            </a:r>
            <a:endParaRPr/>
          </a:p>
        </p:txBody>
      </p:sp>
      <p:sp>
        <p:nvSpPr>
          <p:cNvPr id="156" name="Google Shape;156;p21"/>
          <p:cNvSpPr/>
          <p:nvPr/>
        </p:nvSpPr>
        <p:spPr>
          <a:xfrm rot="-5400000">
            <a:off x="3009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 name="Google Shape;157;p21"/>
          <p:cNvSpPr/>
          <p:nvPr/>
        </p:nvSpPr>
        <p:spPr>
          <a:xfrm>
            <a:off x="42672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Portal</a:t>
            </a:r>
            <a:endParaRPr/>
          </a:p>
        </p:txBody>
      </p:sp>
      <p:sp>
        <p:nvSpPr>
          <p:cNvPr id="158" name="Google Shape;158;p21"/>
          <p:cNvSpPr/>
          <p:nvPr/>
        </p:nvSpPr>
        <p:spPr>
          <a:xfrm rot="-5400000">
            <a:off x="46863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 name="Google Shape;159;p21"/>
          <p:cNvSpPr/>
          <p:nvPr/>
        </p:nvSpPr>
        <p:spPr>
          <a:xfrm>
            <a:off x="6019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Call Center</a:t>
            </a:r>
            <a:endParaRPr/>
          </a:p>
        </p:txBody>
      </p:sp>
      <p:sp>
        <p:nvSpPr>
          <p:cNvPr id="160" name="Google Shape;160;p21"/>
          <p:cNvSpPr/>
          <p:nvPr/>
        </p:nvSpPr>
        <p:spPr>
          <a:xfrm rot="-5400000">
            <a:off x="6438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 name="Google Shape;161;p21"/>
          <p:cNvSpPr/>
          <p:nvPr/>
        </p:nvSpPr>
        <p:spPr>
          <a:xfrm>
            <a:off x="2589213"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2" name="Google Shape;162;p21"/>
          <p:cNvSpPr/>
          <p:nvPr/>
        </p:nvSpPr>
        <p:spPr>
          <a:xfrm rot="5400000">
            <a:off x="3008313"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txBox="1"/>
          <p:nvPr/>
        </p:nvSpPr>
        <p:spPr>
          <a:xfrm>
            <a:off x="25892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4" name="Google Shape;164;p21"/>
          <p:cNvSpPr/>
          <p:nvPr/>
        </p:nvSpPr>
        <p:spPr>
          <a:xfrm>
            <a:off x="43434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5" name="Google Shape;165;p21"/>
          <p:cNvSpPr/>
          <p:nvPr/>
        </p:nvSpPr>
        <p:spPr>
          <a:xfrm rot="5400000">
            <a:off x="47625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txBox="1"/>
          <p:nvPr/>
        </p:nvSpPr>
        <p:spPr>
          <a:xfrm>
            <a:off x="43434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7" name="Google Shape;167;p21"/>
          <p:cNvSpPr/>
          <p:nvPr/>
        </p:nvSpPr>
        <p:spPr>
          <a:xfrm>
            <a:off x="60960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8" name="Google Shape;168;p21"/>
          <p:cNvSpPr/>
          <p:nvPr/>
        </p:nvSpPr>
        <p:spPr>
          <a:xfrm rot="5400000">
            <a:off x="65151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txBox="1"/>
          <p:nvPr/>
        </p:nvSpPr>
        <p:spPr>
          <a:xfrm>
            <a:off x="60960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pic>
        <p:nvPicPr>
          <p:cNvPr id="175" name="Google Shape;175;p22"/>
          <p:cNvPicPr preferRelativeResize="0"/>
          <p:nvPr/>
        </p:nvPicPr>
        <p:blipFill rotWithShape="1">
          <a:blip r:embed="rId3">
            <a:alphaModFix/>
          </a:blip>
          <a:srcRect b="0" l="0" r="0" t="0"/>
          <a:stretch/>
        </p:blipFill>
        <p:spPr>
          <a:xfrm>
            <a:off x="749300" y="1397000"/>
            <a:ext cx="7643813"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sp>
        <p:nvSpPr>
          <p:cNvPr id="181" name="Google Shape;181;p23"/>
          <p:cNvSpPr txBox="1"/>
          <p:nvPr>
            <p:ph idx="1" type="body"/>
          </p:nvPr>
        </p:nvSpPr>
        <p:spPr>
          <a:xfrm>
            <a:off x="375635" y="1600200"/>
            <a:ext cx="5212500" cy="4526100"/>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Clr>
                <a:schemeClr val="dk1"/>
              </a:buClr>
              <a:buSzPts val="3200"/>
              <a:buChar char="•"/>
            </a:pPr>
            <a:r>
              <a:rPr lang="en" u="sng">
                <a:solidFill>
                  <a:schemeClr val="hlink"/>
                </a:solidFill>
                <a:hlinkClick r:id="rId3"/>
              </a:rPr>
              <a:t>http://www.eaipatterns.com/</a:t>
            </a:r>
            <a:endParaRPr/>
          </a:p>
          <a:p>
            <a:pPr indent="-342900" lvl="0" marL="342900" rtl="0" algn="l">
              <a:spcBef>
                <a:spcPts val="640"/>
              </a:spcBef>
              <a:spcAft>
                <a:spcPts val="0"/>
              </a:spcAft>
              <a:buClr>
                <a:schemeClr val="dk1"/>
              </a:buClr>
              <a:buSzPts val="3200"/>
              <a:buChar char="•"/>
            </a:pPr>
            <a:r>
              <a:rPr lang="en"/>
              <a:t>The book</a:t>
            </a:r>
            <a:endParaRPr/>
          </a:p>
          <a:p>
            <a:pPr indent="-285750" lvl="1" marL="742950" rtl="0" algn="l">
              <a:spcBef>
                <a:spcPts val="560"/>
              </a:spcBef>
              <a:spcAft>
                <a:spcPts val="0"/>
              </a:spcAft>
              <a:buClr>
                <a:schemeClr val="dk1"/>
              </a:buClr>
              <a:buSzPts val="2800"/>
              <a:buChar char="–"/>
            </a:pPr>
            <a:r>
              <a:rPr lang="en"/>
              <a:t>Enterprise Integration Patterns</a:t>
            </a:r>
            <a:endParaRPr/>
          </a:p>
          <a:p>
            <a:pPr indent="-285750" lvl="1" marL="742950" rtl="0" algn="l">
              <a:spcBef>
                <a:spcPts val="560"/>
              </a:spcBef>
              <a:spcAft>
                <a:spcPts val="0"/>
              </a:spcAft>
              <a:buClr>
                <a:schemeClr val="dk1"/>
              </a:buClr>
              <a:buSzPts val="2800"/>
              <a:buChar char="–"/>
            </a:pPr>
            <a:r>
              <a:rPr lang="en"/>
              <a:t>Gregor Hohpe, Bobby Woolf</a:t>
            </a:r>
            <a:endParaRPr/>
          </a:p>
          <a:p>
            <a:pPr indent="-139700" lvl="0" marL="342900" rtl="0" algn="l">
              <a:spcBef>
                <a:spcPts val="64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t/>
            </a:r>
            <a:endParaRPr/>
          </a:p>
        </p:txBody>
      </p:sp>
      <p:pic>
        <p:nvPicPr>
          <p:cNvPr id="182" name="Google Shape;182;p23"/>
          <p:cNvPicPr preferRelativeResize="0"/>
          <p:nvPr/>
        </p:nvPicPr>
        <p:blipFill rotWithShape="1">
          <a:blip r:embed="rId4">
            <a:alphaModFix/>
          </a:blip>
          <a:srcRect b="0" l="0" r="0" t="0"/>
          <a:stretch/>
        </p:blipFill>
        <p:spPr>
          <a:xfrm>
            <a:off x="5334000" y="1417638"/>
            <a:ext cx="3810000" cy="3810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pic>
        <p:nvPicPr>
          <p:cNvPr id="187" name="Google Shape;187;p24"/>
          <p:cNvPicPr preferRelativeResize="0"/>
          <p:nvPr/>
        </p:nvPicPr>
        <p:blipFill rotWithShape="1">
          <a:blip r:embed="rId3">
            <a:alphaModFix/>
          </a:blip>
          <a:srcRect b="0" l="0" r="0" t="0"/>
          <a:stretch/>
        </p:blipFill>
        <p:spPr>
          <a:xfrm>
            <a:off x="0" y="454115"/>
            <a:ext cx="9144000" cy="550068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